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672" r:id="rId3"/>
  </p:sldMasterIdLst>
  <p:notesMasterIdLst>
    <p:notesMasterId r:id="rId24"/>
  </p:notesMasterIdLst>
  <p:sldIdLst>
    <p:sldId id="258" r:id="rId4"/>
    <p:sldId id="2076136952" r:id="rId5"/>
    <p:sldId id="260" r:id="rId6"/>
    <p:sldId id="2076136953" r:id="rId7"/>
    <p:sldId id="2076136954" r:id="rId8"/>
    <p:sldId id="264" r:id="rId9"/>
    <p:sldId id="259" r:id="rId10"/>
    <p:sldId id="2076136963" r:id="rId11"/>
    <p:sldId id="2076136965" r:id="rId12"/>
    <p:sldId id="2076136980" r:id="rId13"/>
    <p:sldId id="2076136981" r:id="rId14"/>
    <p:sldId id="2076136955" r:id="rId15"/>
    <p:sldId id="274" r:id="rId16"/>
    <p:sldId id="2076136956" r:id="rId17"/>
    <p:sldId id="2076136977" r:id="rId18"/>
    <p:sldId id="2076136957" r:id="rId19"/>
    <p:sldId id="2076136969" r:id="rId20"/>
    <p:sldId id="2076136979" r:id="rId21"/>
    <p:sldId id="2076136978" r:id="rId22"/>
    <p:sldId id="2076136976" r:id="rId23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rese Stowel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00"/>
    <a:srgbClr val="FF8900"/>
    <a:srgbClr val="5E5E5E"/>
    <a:srgbClr val="525252"/>
    <a:srgbClr val="D94F40"/>
    <a:srgbClr val="FFB61A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1" autoAdjust="0"/>
    <p:restoredTop sz="94008"/>
  </p:normalViewPr>
  <p:slideViewPr>
    <p:cSldViewPr snapToGrid="0">
      <p:cViewPr varScale="1">
        <p:scale>
          <a:sx n="54" d="100"/>
          <a:sy n="54" d="100"/>
        </p:scale>
        <p:origin x="30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35F5B-3536-2C41-94FA-4233FE2E9990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A5E4A-65BD-794C-A3D1-2B07C3699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8f290eae2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8f290eae2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20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微服务主要就注册发现、可观测、发布（灰度</a:t>
            </a:r>
            <a:r>
              <a:rPr lang="en-US" altLang="zh-CN" dirty="0"/>
              <a:t>+</a:t>
            </a:r>
            <a:r>
              <a:rPr lang="zh-CN" altLang="en-US" dirty="0"/>
              <a:t>上下线）、治理。覆盖主流的微服务框架。微服务是研发为主。</a:t>
            </a:r>
            <a:endParaRPr lang="en-CN" dirty="0"/>
          </a:p>
          <a:p>
            <a:r>
              <a:rPr lang="zh-CN" altLang="en-US" dirty="0"/>
              <a:t>。</a:t>
            </a:r>
            <a:r>
              <a:rPr lang="en-CN" dirty="0"/>
              <a:t>因为很多公司发展原因，会有多套微服务技术栈并存，能够解决异构微服务打通的问题是有吸引力的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7F0-BF92-D745-AB23-3B88964251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60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35569e9d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35569e9d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128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35569e9d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35569e9d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137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35569e9d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35569e9d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87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基于</a:t>
            </a:r>
            <a:r>
              <a:rPr lang="zh-CN" altLang="en-US" dirty="0"/>
              <a:t>  </a:t>
            </a:r>
            <a:r>
              <a:rPr lang="en-US" altLang="zh-CN" dirty="0"/>
              <a:t>CAPN</a:t>
            </a:r>
            <a:r>
              <a:rPr lang="zh-CN" altLang="en-US" dirty="0"/>
              <a:t> 的</a:t>
            </a:r>
            <a:r>
              <a:rPr lang="en-US" altLang="zh-CN" dirty="0"/>
              <a:t>Kubernetes</a:t>
            </a:r>
            <a:r>
              <a:rPr lang="zh-CN" altLang="en-US" dirty="0"/>
              <a:t>多租户： </a:t>
            </a:r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kubernetes</a:t>
            </a:r>
            <a:r>
              <a:rPr lang="en-US" altLang="zh-CN" dirty="0"/>
              <a:t>-sigs/cluster-</a:t>
            </a:r>
            <a:r>
              <a:rPr lang="en-US" altLang="zh-CN" dirty="0" err="1"/>
              <a:t>api</a:t>
            </a:r>
            <a:r>
              <a:rPr lang="en-US" altLang="zh-CN" dirty="0"/>
              <a:t>-provider-nested/tree/main/docs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7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e3a373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e3a373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8f290eae2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8f290eae2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8f290eae2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8f290eae2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8f290eae2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8f290eae2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阿里巴巴</a:t>
            </a:r>
            <a:r>
              <a:rPr lang="zh-CN" altLang="en-US" dirty="0"/>
              <a:t>、微软和红帽三方联合发布多集群 </a:t>
            </a:r>
            <a:r>
              <a:rPr lang="en-US" altLang="zh-CN" dirty="0"/>
              <a:t>API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A38B-7074-6D4F-BF06-1D8D16C802E1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3565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35569e9d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35569e9d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272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阿里巴巴</a:t>
            </a:r>
            <a:r>
              <a:rPr lang="zh-CN" altLang="en-US" dirty="0"/>
              <a:t>、微软和红帽三方联合发布多集群 </a:t>
            </a:r>
            <a:r>
              <a:rPr lang="en-US" altLang="zh-CN" dirty="0"/>
              <a:t>API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A38B-7074-6D4F-BF06-1D8D16C802E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7704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阿里巴巴</a:t>
            </a:r>
            <a:r>
              <a:rPr lang="zh-CN" altLang="en-US" dirty="0"/>
              <a:t>、微软和红帽三方联合发布多集群 </a:t>
            </a:r>
            <a:r>
              <a:rPr lang="en-US" altLang="zh-CN" dirty="0"/>
              <a:t>API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5A38B-7074-6D4F-BF06-1D8D16C802E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241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A5EBC9B0-E84E-4437-A520-22A22FD8D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33" t="21591" r="15678"/>
          <a:stretch/>
        </p:blipFill>
        <p:spPr>
          <a:xfrm>
            <a:off x="3441032" y="-27753"/>
            <a:ext cx="20942968" cy="13743753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矩形">
            <a:extLst>
              <a:ext uri="{FF2B5EF4-FFF2-40B4-BE49-F238E27FC236}">
                <a16:creationId xmlns:a16="http://schemas.microsoft.com/office/drawing/2014/main" id="{E6DA9CB9-AD67-48B3-88C1-5A0D6E1B7C34}"/>
              </a:ext>
            </a:extLst>
          </p:cNvPr>
          <p:cNvSpPr/>
          <p:nvPr userDrawn="1"/>
        </p:nvSpPr>
        <p:spPr>
          <a:xfrm flipH="1">
            <a:off x="-1" y="-24277"/>
            <a:ext cx="5548814" cy="13740277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692526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BE110EF5-636B-4704-A121-8762DE8D9418}"/>
              </a:ext>
            </a:extLst>
          </p:cNvPr>
          <p:cNvSpPr/>
          <p:nvPr userDrawn="1"/>
        </p:nvSpPr>
        <p:spPr>
          <a:xfrm>
            <a:off x="2408598" y="2490585"/>
            <a:ext cx="8868965" cy="7820063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ffectLst>
            <a:outerShdw blurRad="342900" dist="12700" dir="5400000" rotWithShape="0">
              <a:srgbClr val="000000">
                <a:alpha val="132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0" name="Analytics and Intelligence">
            <a:extLst>
              <a:ext uri="{FF2B5EF4-FFF2-40B4-BE49-F238E27FC236}">
                <a16:creationId xmlns:a16="http://schemas.microsoft.com/office/drawing/2014/main" id="{8685B7CC-420C-4F0E-A14C-3BBEE070252A}"/>
              </a:ext>
            </a:extLst>
          </p:cNvPr>
          <p:cNvSpPr txBox="1"/>
          <p:nvPr userDrawn="1"/>
        </p:nvSpPr>
        <p:spPr>
          <a:xfrm>
            <a:off x="3122884" y="3910302"/>
            <a:ext cx="7968381" cy="10118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9526" tIns="49526" rIns="49526" bIns="49526" anchor="ctr">
            <a:spAutoFit/>
          </a:bodyPr>
          <a:lstStyle>
            <a:lvl1pPr algn="l">
              <a:lnSpc>
                <a:spcPct val="110000"/>
              </a:lnSpc>
              <a:defRPr sz="10200">
                <a:solidFill>
                  <a:srgbClr val="79797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lang="zh-TW" altLang="en-US" sz="5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这里是章节页标题</a:t>
            </a:r>
            <a:endParaRPr sz="5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2013BE1C-05B0-47C0-9155-145630F9D163}"/>
              </a:ext>
            </a:extLst>
          </p:cNvPr>
          <p:cNvSpPr/>
          <p:nvPr userDrawn="1"/>
        </p:nvSpPr>
        <p:spPr>
          <a:xfrm>
            <a:off x="3122884" y="5380216"/>
            <a:ext cx="3735863" cy="99054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id="{229F73CC-D4B6-4FD7-811D-CA5F3410BB7C}"/>
              </a:ext>
            </a:extLst>
          </p:cNvPr>
          <p:cNvSpPr/>
          <p:nvPr userDrawn="1"/>
        </p:nvSpPr>
        <p:spPr>
          <a:xfrm>
            <a:off x="3122884" y="6070649"/>
            <a:ext cx="280794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添加文字内容</a:t>
            </a:r>
            <a:endParaRPr lang="en-US" altLang="zh-TW" sz="28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添加文字内容</a:t>
            </a:r>
            <a:endParaRPr lang="en-US" altLang="zh-CN" sz="28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添加文字内容</a:t>
            </a:r>
            <a:endParaRPr lang="en-US" altLang="zh-CN" sz="28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190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831200" y="1093333"/>
            <a:ext cx="22721600" cy="16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831200" y="3279667"/>
            <a:ext cx="22721600" cy="8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219215" lvl="0" indent="-91441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430" lvl="1" indent="-846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657646" lvl="2" indent="-846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876861" lvl="3" indent="-846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6096076" lvl="4" indent="-846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7315291" lvl="5" indent="-846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8534507" lvl="6" indent="-846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9753722" lvl="7" indent="-846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0972937" lvl="8" indent="-846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22561149" y="1240317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316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831200" y="3908811"/>
            <a:ext cx="7488000" cy="8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219215" lvl="0" indent="-81281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1pPr>
            <a:lvl2pPr marL="2438430" lvl="1" indent="-81281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2pPr>
            <a:lvl3pPr marL="3657646" lvl="2" indent="-81281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3pPr>
            <a:lvl4pPr marL="4876861" lvl="3" indent="-81281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4pPr>
            <a:lvl5pPr marL="6096076" lvl="4" indent="-81281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5pPr>
            <a:lvl6pPr marL="7315291" lvl="5" indent="-81281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6pPr>
            <a:lvl7pPr marL="8534507" lvl="6" indent="-81281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3200"/>
            </a:lvl7pPr>
            <a:lvl8pPr marL="9753722" lvl="7" indent="-81281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3200"/>
            </a:lvl8pPr>
            <a:lvl9pPr marL="10972937" lvl="8" indent="-81281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3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22561149" y="1240317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2586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AFD9-0C9F-9547-92FA-A5A640D7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FFA9A-9AC7-1444-8D62-75B7EC131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0B967-F227-2547-BEE8-A4F9B911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A7D79-73F3-BE47-9B81-F54D3CA7641D}" type="datetimeFigureOut">
              <a:rPr lang="en-CN" smtClean="0"/>
              <a:t>2021/10/13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5FCA3-3575-774E-8584-5567E8D7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CB38D-5841-6D45-887D-18F445B4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DFD2-77CF-0C44-80D2-B65FC355AB6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4889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B788-4D0B-6347-97F4-28ABE38C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78722-00D1-2047-AD18-AD6F9142B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4DDB7-AD70-C441-A3E3-D1D911F2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2806D-8D32-2A48-B314-C51531F0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5868-A5FB-1D44-A57F-48F21E99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0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B0A2-D74C-3742-BC95-914DC30E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A9E6F-B76D-384E-A43B-8524DC930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6A057-FD4F-8E48-9B7A-17D739EA8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D55D0-53D8-2848-92EF-49948D33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2F4E4-3448-EF49-8D07-031BE08E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00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1CA1-CEC7-454A-9C5E-BF854CA9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92C0C-11E4-824F-80D7-962E4A841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DA54-621B-C044-8818-F511DA08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635B-5A38-274D-B60C-0C8AB74C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12CE9-E06A-1F4E-B59E-D3F259AC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48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C965-1DE6-DC46-8F62-3368CC3E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C6CB1-F5B7-4A46-889C-A937E4A34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DFEB0-2E8E-6049-A4D9-45F25F927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83750-292D-6241-8FAA-1FDEEF06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19D11-C316-B84E-915F-EE60C98C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B4067-2939-EB46-BC4C-C3FCEEE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0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3CEF-41D6-5B49-A9A0-B949BB7C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F21E2-C25B-C547-AD8C-B9DEFF7B4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A7769-31E5-C747-A8A2-36AC16913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B3937-3C07-414B-8E6C-43814531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BB0EB-1CCD-304A-A98C-483FB9144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CD40AF-1E09-DB42-89BF-CF8AE4D2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DA117-96AB-494B-B15B-76BC7A84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398B6-E567-6C4E-90AA-12E40719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81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4B89-1DFF-EE4E-9350-57FFA3AB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2A5AE-DC89-6240-A702-C3D9D541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1A5A-88BD-3742-A083-691BB312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CB984-80E4-EB45-9AA2-C836AB32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13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7838C-9FEA-2443-AA5D-5BB01D7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1E103-BC4E-2242-99B2-F2A23599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5357F-79C8-7947-AF83-640E29AB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0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底背景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V Summit(1)-底纹.psd" descr="KV Summit(1)-底纹.psd">
            <a:extLst>
              <a:ext uri="{FF2B5EF4-FFF2-40B4-BE49-F238E27FC236}">
                <a16:creationId xmlns:a16="http://schemas.microsoft.com/office/drawing/2014/main" id="{12D42E8F-FFC5-5447-A032-162E57E32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558"/>
          </a:blip>
          <a:stretch>
            <a:fillRect/>
          </a:stretch>
        </p:blipFill>
        <p:spPr>
          <a:xfrm>
            <a:off x="0" y="-20824"/>
            <a:ext cx="24682848" cy="13842242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B4608D-9A1B-774A-95AD-1708DAEE70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93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AEE9-811F-0048-B4A1-5BCA5D7F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249B-4B77-AC4E-BE33-02B3C627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BFA37-D1D6-BD44-A61D-F25CD6C7F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75CB0-AC2D-7A48-8C49-3DFE63F9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18432-C243-0341-B651-BC1F2019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D710D-198B-9146-8035-7A0DE942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1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4985-A87B-6343-BC8A-F976E940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69B17E-879D-D24C-9558-4D7C639F21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A5520-4E77-F743-863D-01008C9DF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F9A2A-FFC7-B74B-83E8-DA9E123A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6C83E-7D3A-204D-A8C7-F366F33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472EA-BC3E-7047-BE86-9F4367E5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99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3805-3F96-484F-AA3B-22CC8141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0F6DB-649D-D248-821B-63C07D050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58160-71ED-5C47-8B42-34D3619B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63E7-E025-044A-970E-05FC2D5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0770-C241-4F46-9767-A54ADA9B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8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E0380-9DBE-1E4C-B690-0502C9891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4F80C-35DD-1647-8671-2DF40325E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FDBE9-A8E9-EF47-8CA1-78E6D6C1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32E38-859A-654D-BC11-C91BCA04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0D5D0-8644-9746-AAAE-3BE8EEC6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57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37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9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2907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717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135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0">
              <a:srgbClr val="FF5F00"/>
            </a:gs>
            <a:gs pos="100000">
              <a:srgbClr val="FFB61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80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B2D989-8CDB-412B-BBB2-A045F7EBB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F99B1-AFC9-0C45-A7C4-EE7879571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0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8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140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88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0485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5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B2D989-8CDB-412B-BBB2-A045F7EBB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F99B1-AFC9-0C45-A7C4-EE7879571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  <p:sp>
        <p:nvSpPr>
          <p:cNvPr id="4" name="Title 18">
            <a:extLst>
              <a:ext uri="{FF2B5EF4-FFF2-40B4-BE49-F238E27FC236}">
                <a16:creationId xmlns:a16="http://schemas.microsoft.com/office/drawing/2014/main" id="{C4F7D60D-8920-6642-B070-CB87EEF1E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0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24715-0382-E848-9C17-C9F0FAB38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2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24715-0382-E848-9C17-C9F0FAB38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  <p:sp>
        <p:nvSpPr>
          <p:cNvPr id="3" name="Title 18">
            <a:extLst>
              <a:ext uri="{FF2B5EF4-FFF2-40B4-BE49-F238E27FC236}">
                <a16:creationId xmlns:a16="http://schemas.microsoft.com/office/drawing/2014/main" id="{39F36925-9BF9-E34B-81FA-D4413F83C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1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背景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00190-BC4B-F745-B831-BFAEF3363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5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0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橙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">
            <a:extLst>
              <a:ext uri="{FF2B5EF4-FFF2-40B4-BE49-F238E27FC236}">
                <a16:creationId xmlns:a16="http://schemas.microsoft.com/office/drawing/2014/main" id="{80558C3A-5573-4476-976A-1E5C8A2BA12D}"/>
              </a:ext>
            </a:extLst>
          </p:cNvPr>
          <p:cNvSpPr/>
          <p:nvPr userDrawn="1"/>
        </p:nvSpPr>
        <p:spPr>
          <a:xfrm>
            <a:off x="0" y="0"/>
            <a:ext cx="24384000" cy="1156208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 dirty="0">
              <a:latin typeface="Arial Unicode MS" panose="020B0604020202020204" pitchFamily="34" charset="-122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C6764A84-D02D-457E-B04B-881D135FF526}"/>
              </a:ext>
            </a:extLst>
          </p:cNvPr>
          <p:cNvSpPr/>
          <p:nvPr userDrawn="1"/>
        </p:nvSpPr>
        <p:spPr>
          <a:xfrm flipV="1">
            <a:off x="0" y="5003800"/>
            <a:ext cx="24384000" cy="871220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 dirty="0">
              <a:latin typeface="Arial Unicode MS" panose="020B0604020202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50439-428D-1B44-8971-AD0FB212F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5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9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1200" y="1093333"/>
            <a:ext cx="22721600" cy="16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22561149" y="12403173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900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36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87" r:id="rId3"/>
    <p:sldLayoutId id="2147483703" r:id="rId4"/>
    <p:sldLayoutId id="2147483685" r:id="rId5"/>
    <p:sldLayoutId id="2147483702" r:id="rId6"/>
    <p:sldLayoutId id="2147483686" r:id="rId7"/>
    <p:sldLayoutId id="2147483688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46A2E-B1A9-E94A-94FB-650058BE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60CD4-BC18-E242-8F67-09E360C5F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E82B7-CCAA-5645-8DFC-ECE2B231D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419F2-F92F-F647-9C3D-4187E77ACCD3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2D7D2-91AC-1B4C-A72F-66F306AAA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09872-9CF6-224D-8E1A-32D2C18D3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5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F3E0A-859B-40FE-BD7B-70A2DEFA559D}" type="datetimeFigureOut">
              <a:rPr lang="zh-CN" altLang="en-US" smtClean="0"/>
              <a:t>2021/10/13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7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3.tiff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1.png"/><Relationship Id="rId3" Type="http://schemas.openxmlformats.org/officeDocument/2006/relationships/image" Target="../media/image32.png"/><Relationship Id="rId7" Type="http://schemas.openxmlformats.org/officeDocument/2006/relationships/image" Target="../media/image59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11" Type="http://schemas.openxmlformats.org/officeDocument/2006/relationships/image" Target="../media/image36.jpg"/><Relationship Id="rId5" Type="http://schemas.openxmlformats.org/officeDocument/2006/relationships/image" Target="../media/image57.png"/><Relationship Id="rId10" Type="http://schemas.openxmlformats.org/officeDocument/2006/relationships/image" Target="../media/image35.png"/><Relationship Id="rId4" Type="http://schemas.openxmlformats.org/officeDocument/2006/relationships/image" Target="../media/image51.png"/><Relationship Id="rId9" Type="http://schemas.openxmlformats.org/officeDocument/2006/relationships/image" Target="../media/image34.png"/><Relationship Id="rId14" Type="http://schemas.openxmlformats.org/officeDocument/2006/relationships/image" Target="../media/image6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11" Type="http://schemas.openxmlformats.org/officeDocument/2006/relationships/image" Target="../media/image36.jpg"/><Relationship Id="rId5" Type="http://schemas.openxmlformats.org/officeDocument/2006/relationships/image" Target="../media/image59.png"/><Relationship Id="rId10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34.png"/><Relationship Id="rId14" Type="http://schemas.openxmlformats.org/officeDocument/2006/relationships/image" Target="../media/image6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1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image" Target="../media/image21.png"/><Relationship Id="rId26" Type="http://schemas.openxmlformats.org/officeDocument/2006/relationships/image" Target="../media/image29.jpeg"/><Relationship Id="rId3" Type="http://schemas.openxmlformats.org/officeDocument/2006/relationships/hyperlink" Target="https://github.com/oam-dev/kubevela" TargetMode="External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tiff"/><Relationship Id="rId23" Type="http://schemas.openxmlformats.org/officeDocument/2006/relationships/image" Target="../media/image26.jpeg"/><Relationship Id="rId28" Type="http://schemas.openxmlformats.org/officeDocument/2006/relationships/image" Target="../media/image31.png"/><Relationship Id="rId10" Type="http://schemas.openxmlformats.org/officeDocument/2006/relationships/image" Target="../media/image13.tiff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tiff"/><Relationship Id="rId22" Type="http://schemas.openxmlformats.org/officeDocument/2006/relationships/image" Target="../media/image25.jpeg"/><Relationship Id="rId27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m-dev/kubevela/blob/master/design/platform/ml-platform-design.md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uelang.org/" TargetMode="External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driftctl.com/wp-content/uploads/2021/01/State-of-infrastructure-drift-2021.pdf" TargetMode="Externa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48.jpe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5B58067D-F72A-524F-9CDB-DD99B4CB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Shape 126">
            <a:extLst>
              <a:ext uri="{FF2B5EF4-FFF2-40B4-BE49-F238E27FC236}">
                <a16:creationId xmlns:a16="http://schemas.microsoft.com/office/drawing/2014/main" id="{3E9F9831-56EF-4E4C-9781-C34526DB8E94}"/>
              </a:ext>
            </a:extLst>
          </p:cNvPr>
          <p:cNvSpPr/>
          <p:nvPr/>
        </p:nvSpPr>
        <p:spPr>
          <a:xfrm>
            <a:off x="-351653" y="4747752"/>
            <a:ext cx="24384000" cy="2719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CN" sz="74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KubeVela</a:t>
            </a:r>
            <a:r>
              <a:rPr lang="en-US" altLang="zh-CN" sz="7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 </a:t>
            </a:r>
          </a:p>
          <a:p>
            <a:pPr algn="ctr"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zh-CN" altLang="en-US" sz="7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面向混合环境的应用交付与管理控制平面</a:t>
            </a:r>
            <a:endParaRPr sz="7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1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D65D0-43D6-5D48-B9E0-AC2C7E19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529" y="724926"/>
            <a:ext cx="2264463" cy="494274"/>
          </a:xfrm>
          <a:prstGeom prst="rect">
            <a:avLst/>
          </a:prstGeom>
        </p:spPr>
      </p:pic>
      <p:sp>
        <p:nvSpPr>
          <p:cNvPr id="14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15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16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17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9" name="文本框 6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E6636BC20180234D78A0072836F0B6B0C2B9B2071AC58B50A8D98639B1B62BF0CB46B338D166DB0122C92B08384635EB1709217AA1D04BE11BBFC2727FBE15D124F7DCADFF24F497A4EF29F76EB24DB25E24E34A70B67E56289EC19E21C60CB8DA162F9FBE3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4D7E1-94C2-084B-A57A-37F1A5229650}"/>
              </a:ext>
            </a:extLst>
          </p:cNvPr>
          <p:cNvSpPr txBox="1"/>
          <p:nvPr/>
        </p:nvSpPr>
        <p:spPr>
          <a:xfrm>
            <a:off x="15461673" y="9123218"/>
            <a:ext cx="6247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chemeClr val="bg1"/>
                </a:solidFill>
              </a:rPr>
              <a:t>云原生应用平台团队</a:t>
            </a:r>
            <a:r>
              <a:rPr lang="zh-CN" altLang="en-US" sz="2800" dirty="0">
                <a:solidFill>
                  <a:schemeClr val="bg1"/>
                </a:solidFill>
              </a:rPr>
              <a:t>   孙健波（天元）</a:t>
            </a:r>
            <a:endParaRPr lang="en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27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93AB893-9BF8-A144-8C05-3F10C6283338}"/>
              </a:ext>
            </a:extLst>
          </p:cNvPr>
          <p:cNvSpPr/>
          <p:nvPr/>
        </p:nvSpPr>
        <p:spPr>
          <a:xfrm>
            <a:off x="4094622" y="6673755"/>
            <a:ext cx="9961619" cy="2309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dirty="0"/>
              <a:t>Kubernetes</a:t>
            </a:r>
            <a:endParaRPr lang="en-CN" sz="2400" dirty="0"/>
          </a:p>
        </p:txBody>
      </p:sp>
      <p:sp>
        <p:nvSpPr>
          <p:cNvPr id="50" name="Google Shape;231;p23">
            <a:extLst>
              <a:ext uri="{FF2B5EF4-FFF2-40B4-BE49-F238E27FC236}">
                <a16:creationId xmlns:a16="http://schemas.microsoft.com/office/drawing/2014/main" id="{DEF5CEF5-FBB9-804F-A475-2B130973AB99}"/>
              </a:ext>
            </a:extLst>
          </p:cNvPr>
          <p:cNvSpPr txBox="1">
            <a:spLocks/>
          </p:cNvSpPr>
          <p:nvPr/>
        </p:nvSpPr>
        <p:spPr>
          <a:xfrm>
            <a:off x="540000" y="432000"/>
            <a:ext cx="18720000" cy="72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核心功能三：支持多集群、带流量的灰度发布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3BEF59-F318-CB42-B5D2-09C7591B5E59}"/>
              </a:ext>
            </a:extLst>
          </p:cNvPr>
          <p:cNvSpPr/>
          <p:nvPr/>
        </p:nvSpPr>
        <p:spPr>
          <a:xfrm>
            <a:off x="4094622" y="4614530"/>
            <a:ext cx="9739423" cy="1105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N" sz="2400" dirty="0"/>
              <a:t>APIGateway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FBEF5-AF52-9E46-B3E6-C0013100EBDC}"/>
              </a:ext>
            </a:extLst>
          </p:cNvPr>
          <p:cNvSpPr/>
          <p:nvPr/>
        </p:nvSpPr>
        <p:spPr>
          <a:xfrm>
            <a:off x="5817097" y="5039833"/>
            <a:ext cx="2020187" cy="4253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Istio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AF4CDD-111E-B644-A886-ED6D3FB7F45E}"/>
              </a:ext>
            </a:extLst>
          </p:cNvPr>
          <p:cNvSpPr/>
          <p:nvPr/>
        </p:nvSpPr>
        <p:spPr>
          <a:xfrm>
            <a:off x="10009870" y="5039833"/>
            <a:ext cx="2020186" cy="4253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Linkerd</a:t>
            </a:r>
          </a:p>
        </p:txBody>
      </p:sp>
      <p:sp>
        <p:nvSpPr>
          <p:cNvPr id="45" name="Google Shape;284;p25">
            <a:extLst>
              <a:ext uri="{FF2B5EF4-FFF2-40B4-BE49-F238E27FC236}">
                <a16:creationId xmlns:a16="http://schemas.microsoft.com/office/drawing/2014/main" id="{8B02AE30-F899-D94C-801C-237E657842A0}"/>
              </a:ext>
            </a:extLst>
          </p:cNvPr>
          <p:cNvSpPr/>
          <p:nvPr/>
        </p:nvSpPr>
        <p:spPr>
          <a:xfrm>
            <a:off x="8417494" y="3027703"/>
            <a:ext cx="829188" cy="815190"/>
          </a:xfrm>
          <a:prstGeom prst="smileyFace">
            <a:avLst>
              <a:gd name="adj" fmla="val 4653"/>
            </a:avLst>
          </a:prstGeom>
          <a:solidFill>
            <a:srgbClr val="E7E6E6"/>
          </a:solidFill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93;p25">
            <a:extLst>
              <a:ext uri="{FF2B5EF4-FFF2-40B4-BE49-F238E27FC236}">
                <a16:creationId xmlns:a16="http://schemas.microsoft.com/office/drawing/2014/main" id="{B840B1FD-2FFF-C64E-8F7D-6B97640BB3A7}"/>
              </a:ext>
            </a:extLst>
          </p:cNvPr>
          <p:cNvSpPr txBox="1"/>
          <p:nvPr/>
        </p:nvSpPr>
        <p:spPr>
          <a:xfrm>
            <a:off x="8803870" y="3252612"/>
            <a:ext cx="2412000" cy="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91;p25">
            <a:extLst>
              <a:ext uri="{FF2B5EF4-FFF2-40B4-BE49-F238E27FC236}">
                <a16:creationId xmlns:a16="http://schemas.microsoft.com/office/drawing/2014/main" id="{2B73081E-3B45-1249-9E7F-33D4932E5B35}"/>
              </a:ext>
            </a:extLst>
          </p:cNvPr>
          <p:cNvSpPr/>
          <p:nvPr/>
        </p:nvSpPr>
        <p:spPr>
          <a:xfrm>
            <a:off x="8515964" y="3991012"/>
            <a:ext cx="575812" cy="49026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>
              <a:alpha val="427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1698DD-5BF2-E744-ADE4-EDADE4733EB6}"/>
              </a:ext>
            </a:extLst>
          </p:cNvPr>
          <p:cNvSpPr/>
          <p:nvPr/>
        </p:nvSpPr>
        <p:spPr>
          <a:xfrm>
            <a:off x="4536413" y="7369822"/>
            <a:ext cx="2561368" cy="1105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Comp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v1</a:t>
            </a:r>
            <a:endParaRPr lang="en-CN" sz="2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5BA387-E8FD-9D44-8E20-5C96918926B9}"/>
              </a:ext>
            </a:extLst>
          </p:cNvPr>
          <p:cNvSpPr/>
          <p:nvPr/>
        </p:nvSpPr>
        <p:spPr>
          <a:xfrm>
            <a:off x="10970344" y="7381741"/>
            <a:ext cx="2561368" cy="11057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Comp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v2</a:t>
            </a:r>
            <a:endParaRPr lang="en-CN" sz="24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173E02BD-61E4-304F-8153-BDAF332E3DD8}"/>
              </a:ext>
            </a:extLst>
          </p:cNvPr>
          <p:cNvSpPr/>
          <p:nvPr/>
        </p:nvSpPr>
        <p:spPr>
          <a:xfrm>
            <a:off x="7837284" y="7547272"/>
            <a:ext cx="2316887" cy="812109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rollout</a:t>
            </a:r>
            <a:endParaRPr lang="en-CN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D404DFA-0F06-6A42-9CE7-B9B4D2227440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5369800" y="5912432"/>
            <a:ext cx="1904689" cy="10100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509BF5F-7548-9249-A95A-E3CB9105B53C}"/>
              </a:ext>
            </a:extLst>
          </p:cNvPr>
          <p:cNvCxnSpPr>
            <a:cxnSpLocks/>
            <a:stCxn id="5" idx="2"/>
            <a:endCxn id="53" idx="0"/>
          </p:cNvCxnSpPr>
          <p:nvPr/>
        </p:nvCxnSpPr>
        <p:spPr>
          <a:xfrm rot="16200000" flipH="1">
            <a:off x="8580806" y="3711519"/>
            <a:ext cx="1916606" cy="542383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Google Shape;302;p25">
            <a:extLst>
              <a:ext uri="{FF2B5EF4-FFF2-40B4-BE49-F238E27FC236}">
                <a16:creationId xmlns:a16="http://schemas.microsoft.com/office/drawing/2014/main" id="{EEDAC353-8259-E34F-9FC4-FE7E087CA9B2}"/>
              </a:ext>
            </a:extLst>
          </p:cNvPr>
          <p:cNvSpPr txBox="1"/>
          <p:nvPr/>
        </p:nvSpPr>
        <p:spPr>
          <a:xfrm>
            <a:off x="705103" y="9945961"/>
            <a:ext cx="4621617" cy="14002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zh-CN" altLang="en-US" sz="2200" b="1" dirty="0">
                <a:solidFill>
                  <a:srgbClr val="F76902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altLang="zh-CN" sz="2200" b="1" dirty="0">
                <a:solidFill>
                  <a:srgbClr val="F76902"/>
                </a:solidFill>
                <a:ea typeface="Calibri"/>
                <a:cs typeface="Calibri"/>
                <a:sym typeface="Calibri"/>
              </a:rPr>
              <a:t>Workflow</a:t>
            </a:r>
            <a:endParaRPr lang="en-US" sz="2200" b="1" dirty="0">
              <a:solidFill>
                <a:srgbClr val="F76902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304;p25">
            <a:extLst>
              <a:ext uri="{FF2B5EF4-FFF2-40B4-BE49-F238E27FC236}">
                <a16:creationId xmlns:a16="http://schemas.microsoft.com/office/drawing/2014/main" id="{0993723E-9B60-7148-9CC7-47DD4F0F8E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02" y="10149867"/>
            <a:ext cx="1403497" cy="1196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C557908-B695-CD47-904D-E79325C6470A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5326720" y="8216657"/>
            <a:ext cx="3765056" cy="24294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DE9E584-ED6C-5640-8280-D37464D47D82}"/>
              </a:ext>
            </a:extLst>
          </p:cNvPr>
          <p:cNvSpPr txBox="1"/>
          <p:nvPr/>
        </p:nvSpPr>
        <p:spPr>
          <a:xfrm>
            <a:off x="7837284" y="9431374"/>
            <a:ext cx="1627369" cy="2723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sz="3000" dirty="0"/>
              <a:t>灰度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sz="3000" dirty="0"/>
              <a:t>版本化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sz="3000" dirty="0"/>
              <a:t>回滚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A9BCBAB-FA54-4B49-98B6-75D717450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4036" y="0"/>
            <a:ext cx="863550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1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31;p23">
            <a:extLst>
              <a:ext uri="{FF2B5EF4-FFF2-40B4-BE49-F238E27FC236}">
                <a16:creationId xmlns:a16="http://schemas.microsoft.com/office/drawing/2014/main" id="{DEF5CEF5-FBB9-804F-A475-2B130973AB99}"/>
              </a:ext>
            </a:extLst>
          </p:cNvPr>
          <p:cNvSpPr txBox="1">
            <a:spLocks/>
          </p:cNvSpPr>
          <p:nvPr/>
        </p:nvSpPr>
        <p:spPr>
          <a:xfrm>
            <a:off x="540000" y="432000"/>
            <a:ext cx="18720000" cy="72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核心功能四：统一云资源支持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C6B00-AE1F-8641-AA80-4C9CB7CDB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6"/>
          <a:stretch/>
        </p:blipFill>
        <p:spPr>
          <a:xfrm>
            <a:off x="540000" y="5076164"/>
            <a:ext cx="14695906" cy="839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1412C-477A-F645-8032-5296F3F497C4}"/>
              </a:ext>
            </a:extLst>
          </p:cNvPr>
          <p:cNvSpPr txBox="1"/>
          <p:nvPr/>
        </p:nvSpPr>
        <p:spPr>
          <a:xfrm>
            <a:off x="3056021" y="54623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支持多租户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D9C06-D472-544C-ACA3-0C5052E5AD30}"/>
              </a:ext>
            </a:extLst>
          </p:cNvPr>
          <p:cNvSpPr/>
          <p:nvPr/>
        </p:nvSpPr>
        <p:spPr>
          <a:xfrm>
            <a:off x="13310562" y="1152000"/>
            <a:ext cx="3368842" cy="1708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Terraform</a:t>
            </a:r>
            <a:r>
              <a:rPr lang="zh-CN" altLang="en-US" sz="2400" dirty="0"/>
              <a:t> </a:t>
            </a:r>
            <a:r>
              <a:rPr lang="en-US" altLang="zh-CN" sz="2400" dirty="0"/>
              <a:t>Controller</a:t>
            </a:r>
            <a:endParaRPr lang="en-CN" sz="2400" dirty="0"/>
          </a:p>
        </p:txBody>
      </p:sp>
      <p:pic>
        <p:nvPicPr>
          <p:cNvPr id="25" name="Google Shape;304;p25">
            <a:extLst>
              <a:ext uri="{FF2B5EF4-FFF2-40B4-BE49-F238E27FC236}">
                <a16:creationId xmlns:a16="http://schemas.microsoft.com/office/drawing/2014/main" id="{F5A982BE-CDDC-074C-9F39-975FCC9CDC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8379" y="2700672"/>
            <a:ext cx="1403497" cy="119635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0BEDA3D-D4C9-2348-83A0-2EAA8298F10E}"/>
              </a:ext>
            </a:extLst>
          </p:cNvPr>
          <p:cNvSpPr/>
          <p:nvPr/>
        </p:nvSpPr>
        <p:spPr>
          <a:xfrm>
            <a:off x="13310562" y="3712117"/>
            <a:ext cx="3368842" cy="1708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Crossplane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C5750C0-F45D-0748-8680-44B713A891EC}"/>
              </a:ext>
            </a:extLst>
          </p:cNvPr>
          <p:cNvCxnSpPr>
            <a:stCxn id="25" idx="3"/>
            <a:endCxn id="8" idx="1"/>
          </p:cNvCxnSpPr>
          <p:nvPr/>
        </p:nvCxnSpPr>
        <p:spPr>
          <a:xfrm flipV="1">
            <a:off x="11881876" y="2006242"/>
            <a:ext cx="1428686" cy="12926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2A02E23B-7F4B-B144-866A-EB1ACB709654}"/>
              </a:ext>
            </a:extLst>
          </p:cNvPr>
          <p:cNvCxnSpPr>
            <a:cxnSpLocks/>
          </p:cNvCxnSpPr>
          <p:nvPr/>
        </p:nvCxnSpPr>
        <p:spPr>
          <a:xfrm>
            <a:off x="11881876" y="3479323"/>
            <a:ext cx="1403497" cy="11835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314;p25">
            <a:extLst>
              <a:ext uri="{FF2B5EF4-FFF2-40B4-BE49-F238E27FC236}">
                <a16:creationId xmlns:a16="http://schemas.microsoft.com/office/drawing/2014/main" id="{B209EF6E-35CD-2548-8577-D58AC5101086}"/>
              </a:ext>
            </a:extLst>
          </p:cNvPr>
          <p:cNvSpPr/>
          <p:nvPr/>
        </p:nvSpPr>
        <p:spPr>
          <a:xfrm>
            <a:off x="18456442" y="2006242"/>
            <a:ext cx="5549450" cy="2687665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18;p25">
            <a:extLst>
              <a:ext uri="{FF2B5EF4-FFF2-40B4-BE49-F238E27FC236}">
                <a16:creationId xmlns:a16="http://schemas.microsoft.com/office/drawing/2014/main" id="{34FA8086-CED9-1E41-8F56-2D049107A4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56455" y="3766370"/>
            <a:ext cx="1900710" cy="10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20;p25">
            <a:extLst>
              <a:ext uri="{FF2B5EF4-FFF2-40B4-BE49-F238E27FC236}">
                <a16:creationId xmlns:a16="http://schemas.microsoft.com/office/drawing/2014/main" id="{07311C67-9593-3049-8BE3-176D7CEE2639}"/>
              </a:ext>
            </a:extLst>
          </p:cNvPr>
          <p:cNvSpPr txBox="1"/>
          <p:nvPr/>
        </p:nvSpPr>
        <p:spPr>
          <a:xfrm>
            <a:off x="19271526" y="4527157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Clouds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22;p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4DA8D2-9E1F-C846-BF5A-1E4AF5D6C69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9537" t="29507" r="8521" b="28235"/>
          <a:stretch/>
        </p:blipFill>
        <p:spPr>
          <a:xfrm>
            <a:off x="18613767" y="4184768"/>
            <a:ext cx="1649014" cy="29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23;p25" descr="Image result for aws logo">
            <a:extLst>
              <a:ext uri="{FF2B5EF4-FFF2-40B4-BE49-F238E27FC236}">
                <a16:creationId xmlns:a16="http://schemas.microsoft.com/office/drawing/2014/main" id="{0467DB85-DE52-294E-BFF2-29049CFD078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273865" y="3997765"/>
            <a:ext cx="812280" cy="60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24;p25" descr="Image result for google cloud platform">
            <a:extLst>
              <a:ext uri="{FF2B5EF4-FFF2-40B4-BE49-F238E27FC236}">
                <a16:creationId xmlns:a16="http://schemas.microsoft.com/office/drawing/2014/main" id="{DEB484CD-45D1-2845-9682-DD0D61EDCE5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0622" t="11722" r="20622" b="34403"/>
          <a:stretch/>
        </p:blipFill>
        <p:spPr>
          <a:xfrm>
            <a:off x="21232295" y="4016559"/>
            <a:ext cx="621186" cy="51059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54AC8CA-D659-1A4C-A6EE-E829ADC4A069}"/>
              </a:ext>
            </a:extLst>
          </p:cNvPr>
          <p:cNvSpPr/>
          <p:nvPr/>
        </p:nvSpPr>
        <p:spPr>
          <a:xfrm>
            <a:off x="18613767" y="2439216"/>
            <a:ext cx="1233041" cy="775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RDS</a:t>
            </a:r>
            <a:endParaRPr lang="en-CN" sz="2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77FC9E-771E-BE48-8F3C-799BBC08AF00}"/>
              </a:ext>
            </a:extLst>
          </p:cNvPr>
          <p:cNvSpPr/>
          <p:nvPr/>
        </p:nvSpPr>
        <p:spPr>
          <a:xfrm>
            <a:off x="21427106" y="2431427"/>
            <a:ext cx="1129400" cy="79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SLS</a:t>
            </a:r>
            <a:endParaRPr lang="en-CN" sz="2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DFB799-2CBB-8444-ABDC-3790F2724AF9}"/>
              </a:ext>
            </a:extLst>
          </p:cNvPr>
          <p:cNvSpPr/>
          <p:nvPr/>
        </p:nvSpPr>
        <p:spPr>
          <a:xfrm>
            <a:off x="22740997" y="2450356"/>
            <a:ext cx="1129400" cy="775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ARMS</a:t>
            </a:r>
            <a:endParaRPr lang="en-CN" sz="24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507101-B4CE-5B43-B8C0-4499599D0374}"/>
              </a:ext>
            </a:extLst>
          </p:cNvPr>
          <p:cNvSpPr/>
          <p:nvPr/>
        </p:nvSpPr>
        <p:spPr>
          <a:xfrm>
            <a:off x="20036740" y="2444747"/>
            <a:ext cx="1233041" cy="775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ACK</a:t>
            </a:r>
            <a:endParaRPr lang="en-CN" sz="2400" dirty="0"/>
          </a:p>
        </p:txBody>
      </p: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77BA0205-7433-7A49-B11E-5F2A5882685A}"/>
              </a:ext>
            </a:extLst>
          </p:cNvPr>
          <p:cNvSpPr/>
          <p:nvPr/>
        </p:nvSpPr>
        <p:spPr>
          <a:xfrm>
            <a:off x="17089200" y="3055577"/>
            <a:ext cx="1034716" cy="4865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254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1E9610-4D4B-EC49-8AD7-BF0AE2F0D03D}"/>
              </a:ext>
            </a:extLst>
          </p:cNvPr>
          <p:cNvSpPr/>
          <p:nvPr/>
        </p:nvSpPr>
        <p:spPr>
          <a:xfrm>
            <a:off x="16235894" y="4338035"/>
            <a:ext cx="6684096" cy="5742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1" name="Google Shape;211;p23"/>
          <p:cNvSpPr/>
          <p:nvPr/>
        </p:nvSpPr>
        <p:spPr>
          <a:xfrm>
            <a:off x="9245215" y="7365148"/>
            <a:ext cx="3798934" cy="1807076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t" anchorCtr="0">
            <a:noAutofit/>
          </a:bodyPr>
          <a:lstStyle/>
          <a:p>
            <a:pPr algn="ctr"/>
            <a:r>
              <a:rPr lang="en" sz="1600"/>
              <a:t>Application</a:t>
            </a:r>
            <a:endParaRPr sz="1600"/>
          </a:p>
        </p:txBody>
      </p:sp>
      <p:sp>
        <p:nvSpPr>
          <p:cNvPr id="212" name="Google Shape;212;p23"/>
          <p:cNvSpPr txBox="1"/>
          <p:nvPr/>
        </p:nvSpPr>
        <p:spPr>
          <a:xfrm>
            <a:off x="2214007" y="4812076"/>
            <a:ext cx="2903798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2934" dirty="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Platform Team</a:t>
            </a:r>
            <a:endParaRPr sz="2934" dirty="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10140199" y="4251666"/>
            <a:ext cx="2903798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r>
              <a:rPr lang="en" sz="1868" dirty="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68" dirty="0" err="1">
                <a:latin typeface="Lato"/>
                <a:ea typeface="Lato"/>
                <a:cs typeface="Lato"/>
                <a:sym typeface="Lato"/>
              </a:rPr>
              <a:t>能力模板</a:t>
            </a:r>
            <a:r>
              <a:rPr lang="en" sz="1868" dirty="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 Templates</a:t>
            </a:r>
            <a:endParaRPr sz="1868" dirty="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2214007" y="8990132"/>
            <a:ext cx="2903798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2934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End Users</a:t>
            </a:r>
            <a:endParaRPr sz="2934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5362334" y="9333742"/>
            <a:ext cx="3601348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868" dirty="0" err="1">
                <a:latin typeface="Lato"/>
                <a:ea typeface="Lato"/>
                <a:cs typeface="Lato"/>
                <a:sym typeface="Lato"/>
              </a:rPr>
              <a:t>选择部署环境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68" i="1" dirty="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Environment</a:t>
            </a:r>
            <a:endParaRPr sz="1868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0182296" y="5205946"/>
            <a:ext cx="3497356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r>
              <a:rPr lang="en" sz="1868" dirty="0" err="1">
                <a:latin typeface="Lato"/>
                <a:ea typeface="Lato"/>
                <a:cs typeface="Lato"/>
                <a:sym typeface="Lato"/>
              </a:rPr>
              <a:t>部署环境</a:t>
            </a:r>
            <a:r>
              <a:rPr lang="en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68" dirty="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Environments</a:t>
            </a:r>
            <a:endParaRPr sz="1868" dirty="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9560527" y="9333727"/>
            <a:ext cx="3218974" cy="30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868" dirty="0" err="1">
                <a:latin typeface="Lato"/>
                <a:ea typeface="Lato"/>
                <a:cs typeface="Lato"/>
                <a:sym typeface="Lato"/>
              </a:rPr>
              <a:t>选择能力模板</a:t>
            </a:r>
            <a:r>
              <a:rPr lang="en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68" i="1" dirty="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Templates</a:t>
            </a:r>
            <a:r>
              <a:rPr lang="en" sz="1868" dirty="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868" dirty="0" err="1">
                <a:latin typeface="Lato"/>
                <a:ea typeface="Lato"/>
                <a:cs typeface="Lato"/>
                <a:sym typeface="Lato"/>
              </a:rPr>
              <a:t>填写参数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，组装成一个</a:t>
            </a:r>
            <a:r>
              <a:rPr lang="en-US" altLang="zh-CN" sz="1868" dirty="0" err="1">
                <a:latin typeface="Lato"/>
                <a:ea typeface="Lato"/>
                <a:cs typeface="Lato"/>
                <a:sym typeface="Lato"/>
              </a:rPr>
              <a:t>KubeVela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Application</a:t>
            </a:r>
            <a:endParaRPr sz="1868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endParaRPr sz="1868" i="1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" sz="1868" i="1" dirty="0">
                <a:latin typeface="Lato"/>
                <a:ea typeface="Lato"/>
                <a:cs typeface="Lato"/>
                <a:sym typeface="Lato"/>
              </a:rPr>
              <a:t>e.g. </a:t>
            </a:r>
            <a:endParaRPr sz="1868" i="1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" sz="1868" i="1" dirty="0">
                <a:latin typeface="Lato"/>
                <a:ea typeface="Lato"/>
                <a:cs typeface="Lato"/>
                <a:sym typeface="Lato"/>
              </a:rPr>
              <a:t>image=app</a:t>
            </a:r>
            <a:endParaRPr sz="1868" i="1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" sz="1868" i="1" dirty="0">
                <a:latin typeface="Lato"/>
                <a:ea typeface="Lato"/>
                <a:cs typeface="Lato"/>
                <a:sym typeface="Lato"/>
              </a:rPr>
              <a:t>replicas=2</a:t>
            </a:r>
            <a:endParaRPr sz="1868" i="1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" sz="1868" i="1" dirty="0">
                <a:latin typeface="Lato"/>
                <a:ea typeface="Lato"/>
                <a:cs typeface="Lato"/>
                <a:sym typeface="Lato"/>
              </a:rPr>
              <a:t>host=</a:t>
            </a:r>
            <a:r>
              <a:rPr lang="en" sz="1868" i="1" dirty="0" err="1">
                <a:latin typeface="Lato"/>
                <a:ea typeface="Lato"/>
                <a:cs typeface="Lato"/>
                <a:sym typeface="Lato"/>
              </a:rPr>
              <a:t>myapp.io</a:t>
            </a:r>
            <a:endParaRPr sz="1868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21936618" y="10605604"/>
            <a:ext cx="1009528" cy="995932"/>
          </a:xfrm>
          <a:prstGeom prst="can">
            <a:avLst>
              <a:gd name="adj" fmla="val 25000"/>
            </a:avLst>
          </a:prstGeom>
          <a:solidFill>
            <a:srgbClr val="BBD6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868" dirty="0"/>
              <a:t>RDS</a:t>
            </a:r>
            <a:endParaRPr sz="1868" dirty="0"/>
          </a:p>
        </p:txBody>
      </p:sp>
      <p:cxnSp>
        <p:nvCxnSpPr>
          <p:cNvPr id="226" name="Google Shape;226;p23"/>
          <p:cNvCxnSpPr>
            <a:cxnSpLocks/>
            <a:stCxn id="214" idx="3"/>
          </p:cNvCxnSpPr>
          <p:nvPr/>
        </p:nvCxnSpPr>
        <p:spPr>
          <a:xfrm flipV="1">
            <a:off x="5117803" y="9275745"/>
            <a:ext cx="11072554" cy="5796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60" y="4370806"/>
            <a:ext cx="1569492" cy="156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968" y="8654584"/>
            <a:ext cx="1082476" cy="13202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3"/>
          <p:cNvCxnSpPr/>
          <p:nvPr/>
        </p:nvCxnSpPr>
        <p:spPr>
          <a:xfrm flipH="1">
            <a:off x="5362332" y="2727872"/>
            <a:ext cx="15200" cy="95681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3"/>
          <p:cNvCxnSpPr/>
          <p:nvPr/>
        </p:nvCxnSpPr>
        <p:spPr>
          <a:xfrm flipH="1">
            <a:off x="14641735" y="2673277"/>
            <a:ext cx="22398" cy="9622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34" name="Google Shape;23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53040" y="3971138"/>
            <a:ext cx="866940" cy="840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3"/>
          <p:cNvCxnSpPr>
            <a:cxnSpLocks/>
            <a:stCxn id="212" idx="3"/>
          </p:cNvCxnSpPr>
          <p:nvPr/>
        </p:nvCxnSpPr>
        <p:spPr>
          <a:xfrm>
            <a:off x="5117803" y="5155652"/>
            <a:ext cx="11099134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23"/>
          <p:cNvSpPr txBox="1"/>
          <p:nvPr/>
        </p:nvSpPr>
        <p:spPr>
          <a:xfrm>
            <a:off x="14907249" y="4399588"/>
            <a:ext cx="1283110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2134">
                <a:latin typeface="Calibri"/>
                <a:ea typeface="Calibri"/>
                <a:cs typeface="Calibri"/>
                <a:sym typeface="Calibri"/>
              </a:rPr>
              <a:t>register</a:t>
            </a:r>
            <a:endParaRPr sz="213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6016186" y="2584658"/>
            <a:ext cx="2364636" cy="45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868">
                <a:latin typeface="Calibri"/>
                <a:ea typeface="Calibri"/>
                <a:cs typeface="Calibri"/>
                <a:sym typeface="Calibri"/>
              </a:rPr>
              <a:t> Component Types</a:t>
            </a:r>
            <a:endParaRPr sz="186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8219684" y="2584658"/>
            <a:ext cx="1823872" cy="45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868">
                <a:latin typeface="Calibri"/>
                <a:ea typeface="Calibri"/>
                <a:cs typeface="Calibri"/>
                <a:sym typeface="Calibri"/>
              </a:rPr>
              <a:t>Traits</a:t>
            </a:r>
            <a:endParaRPr sz="186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6413660" y="3210388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Web Service</a:t>
            </a:r>
            <a:endParaRPr sz="1600"/>
          </a:p>
        </p:txBody>
      </p:sp>
      <p:sp>
        <p:nvSpPr>
          <p:cNvPr id="241" name="Google Shape;241;p23"/>
          <p:cNvSpPr/>
          <p:nvPr/>
        </p:nvSpPr>
        <p:spPr>
          <a:xfrm>
            <a:off x="6413660" y="3804972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Cron Job</a:t>
            </a:r>
            <a:endParaRPr sz="1600"/>
          </a:p>
        </p:txBody>
      </p:sp>
      <p:sp>
        <p:nvSpPr>
          <p:cNvPr id="242" name="Google Shape;242;p23"/>
          <p:cNvSpPr/>
          <p:nvPr/>
        </p:nvSpPr>
        <p:spPr>
          <a:xfrm>
            <a:off x="8307328" y="3210388"/>
            <a:ext cx="1569492" cy="45196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Autoscale</a:t>
            </a:r>
            <a:endParaRPr sz="1600"/>
          </a:p>
        </p:txBody>
      </p:sp>
      <p:sp>
        <p:nvSpPr>
          <p:cNvPr id="243" name="Google Shape;243;p23"/>
          <p:cNvSpPr/>
          <p:nvPr/>
        </p:nvSpPr>
        <p:spPr>
          <a:xfrm>
            <a:off x="8307328" y="3804972"/>
            <a:ext cx="1569492" cy="45196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Rollout</a:t>
            </a:r>
            <a:endParaRPr sz="1600"/>
          </a:p>
        </p:txBody>
      </p:sp>
      <p:sp>
        <p:nvSpPr>
          <p:cNvPr id="244" name="Google Shape;244;p23"/>
          <p:cNvSpPr/>
          <p:nvPr/>
        </p:nvSpPr>
        <p:spPr>
          <a:xfrm>
            <a:off x="8307328" y="4399580"/>
            <a:ext cx="1569492" cy="45196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Route</a:t>
            </a:r>
            <a:endParaRPr sz="1600"/>
          </a:p>
        </p:txBody>
      </p:sp>
      <p:sp>
        <p:nvSpPr>
          <p:cNvPr id="245" name="Google Shape;245;p23"/>
          <p:cNvSpPr/>
          <p:nvPr/>
        </p:nvSpPr>
        <p:spPr>
          <a:xfrm>
            <a:off x="6394964" y="4399580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Database</a:t>
            </a:r>
            <a:endParaRPr sz="1600"/>
          </a:p>
        </p:txBody>
      </p:sp>
      <p:sp>
        <p:nvSpPr>
          <p:cNvPr id="246" name="Google Shape;246;p23"/>
          <p:cNvSpPr/>
          <p:nvPr/>
        </p:nvSpPr>
        <p:spPr>
          <a:xfrm>
            <a:off x="6413660" y="5288890"/>
            <a:ext cx="1569492" cy="687152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Staging Cluster</a:t>
            </a:r>
            <a:endParaRPr sz="1600"/>
          </a:p>
        </p:txBody>
      </p:sp>
      <p:sp>
        <p:nvSpPr>
          <p:cNvPr id="247" name="Google Shape;247;p23"/>
          <p:cNvSpPr/>
          <p:nvPr/>
        </p:nvSpPr>
        <p:spPr>
          <a:xfrm>
            <a:off x="8297980" y="5288890"/>
            <a:ext cx="1569492" cy="687152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Production Cluster</a:t>
            </a:r>
            <a:endParaRPr sz="1600"/>
          </a:p>
        </p:txBody>
      </p:sp>
      <p:sp>
        <p:nvSpPr>
          <p:cNvPr id="248" name="Google Shape;248;p23"/>
          <p:cNvSpPr/>
          <p:nvPr/>
        </p:nvSpPr>
        <p:spPr>
          <a:xfrm>
            <a:off x="6394964" y="8456468"/>
            <a:ext cx="1569492" cy="687152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Production Cluster</a:t>
            </a:r>
            <a:endParaRPr sz="1600"/>
          </a:p>
        </p:txBody>
      </p:sp>
      <p:sp>
        <p:nvSpPr>
          <p:cNvPr id="249" name="Google Shape;249;p23"/>
          <p:cNvSpPr/>
          <p:nvPr/>
        </p:nvSpPr>
        <p:spPr>
          <a:xfrm>
            <a:off x="9451798" y="8024402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Web Service</a:t>
            </a:r>
            <a:endParaRPr sz="1600"/>
          </a:p>
        </p:txBody>
      </p:sp>
      <p:sp>
        <p:nvSpPr>
          <p:cNvPr id="250" name="Google Shape;250;p23"/>
          <p:cNvSpPr/>
          <p:nvPr/>
        </p:nvSpPr>
        <p:spPr>
          <a:xfrm>
            <a:off x="11292568" y="8271932"/>
            <a:ext cx="1569492" cy="45196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Route</a:t>
            </a:r>
            <a:endParaRPr sz="1600"/>
          </a:p>
        </p:txBody>
      </p:sp>
      <p:sp>
        <p:nvSpPr>
          <p:cNvPr id="251" name="Google Shape;251;p23"/>
          <p:cNvSpPr/>
          <p:nvPr/>
        </p:nvSpPr>
        <p:spPr>
          <a:xfrm>
            <a:off x="9451798" y="8538338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Database</a:t>
            </a:r>
            <a:endParaRPr sz="1600"/>
          </a:p>
        </p:txBody>
      </p:sp>
      <p:sp>
        <p:nvSpPr>
          <p:cNvPr id="252" name="Google Shape;252;p23"/>
          <p:cNvSpPr txBox="1"/>
          <p:nvPr/>
        </p:nvSpPr>
        <p:spPr>
          <a:xfrm>
            <a:off x="828920" y="6211810"/>
            <a:ext cx="4550080" cy="9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lvl="0"/>
            <a:r>
              <a:rPr lang="en" sz="2668" dirty="0" err="1">
                <a:latin typeface="Calibri"/>
                <a:ea typeface="Calibri"/>
                <a:cs typeface="Calibri"/>
                <a:sym typeface="Calibri"/>
              </a:rPr>
              <a:t>将</a:t>
            </a:r>
            <a:r>
              <a:rPr lang="zh-CN" altLang="en-US" sz="2668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 sz="2668" dirty="0" err="1">
                <a:latin typeface="Calibri"/>
                <a:ea typeface="Calibri"/>
                <a:cs typeface="Calibri"/>
                <a:sym typeface="Calibri"/>
              </a:rPr>
              <a:t>最佳实践</a:t>
            </a:r>
            <a:r>
              <a:rPr lang="zh-CN" altLang="en-US" sz="2668" dirty="0">
                <a:latin typeface="Calibri"/>
                <a:ea typeface="Calibri"/>
                <a:cs typeface="Calibri"/>
                <a:sym typeface="Calibri"/>
              </a:rPr>
              <a:t> ”构建成模板</a:t>
            </a:r>
            <a:endParaRPr sz="2668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711458" y="10080204"/>
            <a:ext cx="4394092" cy="9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zh-CN" altLang="en-US" sz="2668" dirty="0">
                <a:latin typeface="Calibri"/>
                <a:ea typeface="Calibri"/>
                <a:cs typeface="Calibri"/>
                <a:sym typeface="Calibri"/>
              </a:rPr>
              <a:t>享受 “以应用为中心”的</a:t>
            </a:r>
            <a:r>
              <a:rPr lang="zh-CN" altLang="en-US" sz="2668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668" i="1" dirty="0">
                <a:latin typeface="Calibri"/>
                <a:ea typeface="Calibri"/>
                <a:cs typeface="Calibri"/>
                <a:sym typeface="Calibri"/>
              </a:rPr>
              <a:t>K8s</a:t>
            </a:r>
            <a:r>
              <a:rPr lang="zh-CN" altLang="en-US" sz="2668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668" i="1" dirty="0">
                <a:latin typeface="Calibri"/>
                <a:ea typeface="Calibri"/>
                <a:cs typeface="Calibri"/>
                <a:sym typeface="Calibri"/>
              </a:rPr>
              <a:t>PaaS</a:t>
            </a:r>
            <a:r>
              <a:rPr lang="zh-CN" altLang="en-US" sz="2668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altLang="en-US" sz="2668" dirty="0">
                <a:latin typeface="Calibri"/>
                <a:ea typeface="Calibri"/>
                <a:cs typeface="Calibri"/>
                <a:sym typeface="Calibri"/>
              </a:rPr>
              <a:t>体验</a:t>
            </a:r>
            <a:endParaRPr sz="2668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14907249" y="8538298"/>
            <a:ext cx="1283110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2134"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213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31;p23">
            <a:extLst>
              <a:ext uri="{FF2B5EF4-FFF2-40B4-BE49-F238E27FC236}">
                <a16:creationId xmlns:a16="http://schemas.microsoft.com/office/drawing/2014/main" id="{71CF4C00-60C9-0C4E-B8C5-E73D7DF42638}"/>
              </a:ext>
            </a:extLst>
          </p:cNvPr>
          <p:cNvSpPr txBox="1">
            <a:spLocks/>
          </p:cNvSpPr>
          <p:nvPr/>
        </p:nvSpPr>
        <p:spPr>
          <a:xfrm>
            <a:off x="540000" y="432000"/>
            <a:ext cx="18720000" cy="72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用户场景一：易用可扩展的通用 </a:t>
            </a:r>
            <a:r>
              <a:rPr lang="en-US" altLang="zh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PaaS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引擎（万花筒 </a:t>
            </a:r>
            <a:r>
              <a:rPr lang="en-US" altLang="zh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PaaS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55" name="Google Shape;220;p23">
            <a:extLst>
              <a:ext uri="{FF2B5EF4-FFF2-40B4-BE49-F238E27FC236}">
                <a16:creationId xmlns:a16="http://schemas.microsoft.com/office/drawing/2014/main" id="{0C183569-C67A-034F-84FE-EEDCBB8BF07B}"/>
              </a:ext>
            </a:extLst>
          </p:cNvPr>
          <p:cNvSpPr/>
          <p:nvPr/>
        </p:nvSpPr>
        <p:spPr>
          <a:xfrm>
            <a:off x="16612267" y="5050488"/>
            <a:ext cx="2004438" cy="734352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OAM</a:t>
            </a:r>
          </a:p>
          <a:p>
            <a:pPr algn="ctr"/>
            <a:r>
              <a:rPr lang="en-US" altLang="zh-CN" sz="1600" dirty="0"/>
              <a:t>X-Definition</a:t>
            </a:r>
            <a:endParaRPr sz="1600" dirty="0"/>
          </a:p>
        </p:txBody>
      </p:sp>
      <p:sp>
        <p:nvSpPr>
          <p:cNvPr id="56" name="Google Shape;220;p23">
            <a:extLst>
              <a:ext uri="{FF2B5EF4-FFF2-40B4-BE49-F238E27FC236}">
                <a16:creationId xmlns:a16="http://schemas.microsoft.com/office/drawing/2014/main" id="{4ADD093D-DC3F-5B41-8B85-8E70330E65DB}"/>
              </a:ext>
            </a:extLst>
          </p:cNvPr>
          <p:cNvSpPr/>
          <p:nvPr/>
        </p:nvSpPr>
        <p:spPr>
          <a:xfrm>
            <a:off x="16855065" y="5205946"/>
            <a:ext cx="2004438" cy="734352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OAM</a:t>
            </a:r>
          </a:p>
          <a:p>
            <a:pPr algn="ctr"/>
            <a:r>
              <a:rPr lang="en-US" altLang="zh-CN" sz="1600" dirty="0"/>
              <a:t>X-Definition</a:t>
            </a:r>
            <a:endParaRPr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2B21B7-71F8-094E-AE49-F977BC47B015}"/>
              </a:ext>
            </a:extLst>
          </p:cNvPr>
          <p:cNvSpPr/>
          <p:nvPr/>
        </p:nvSpPr>
        <p:spPr>
          <a:xfrm>
            <a:off x="16423520" y="4812076"/>
            <a:ext cx="2686232" cy="48651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24934" y="6551688"/>
            <a:ext cx="1379100" cy="136421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220;p23">
            <a:extLst>
              <a:ext uri="{FF2B5EF4-FFF2-40B4-BE49-F238E27FC236}">
                <a16:creationId xmlns:a16="http://schemas.microsoft.com/office/drawing/2014/main" id="{C77B7CE3-CBDD-524A-A894-FFDC18AB8152}"/>
              </a:ext>
            </a:extLst>
          </p:cNvPr>
          <p:cNvSpPr/>
          <p:nvPr/>
        </p:nvSpPr>
        <p:spPr>
          <a:xfrm>
            <a:off x="16659679" y="8682750"/>
            <a:ext cx="2004438" cy="734352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OAM</a:t>
            </a:r>
          </a:p>
          <a:p>
            <a:pPr algn="ctr"/>
            <a:r>
              <a:rPr lang="en-US" altLang="zh-CN" sz="1600" dirty="0"/>
              <a:t>Application</a:t>
            </a:r>
            <a:endParaRPr sz="1600" dirty="0"/>
          </a:p>
        </p:txBody>
      </p:sp>
      <p:pic>
        <p:nvPicPr>
          <p:cNvPr id="63" name="Google Shape;106;p15">
            <a:extLst>
              <a:ext uri="{FF2B5EF4-FFF2-40B4-BE49-F238E27FC236}">
                <a16:creationId xmlns:a16="http://schemas.microsoft.com/office/drawing/2014/main" id="{45FC0820-1062-0641-B1B1-300DABB22C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2985" y="10620456"/>
            <a:ext cx="1900710" cy="10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C78692C6-4E74-BB4A-AD72-2BC8B0972590}"/>
              </a:ext>
            </a:extLst>
          </p:cNvPr>
          <p:cNvSpPr/>
          <p:nvPr/>
        </p:nvSpPr>
        <p:spPr>
          <a:xfrm>
            <a:off x="17661896" y="10451042"/>
            <a:ext cx="5678052" cy="21419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Google Shape;220;p23">
            <a:extLst>
              <a:ext uri="{FF2B5EF4-FFF2-40B4-BE49-F238E27FC236}">
                <a16:creationId xmlns:a16="http://schemas.microsoft.com/office/drawing/2014/main" id="{EEF5D989-AE10-4E4E-A27C-0F5EA004C806}"/>
              </a:ext>
            </a:extLst>
          </p:cNvPr>
          <p:cNvSpPr/>
          <p:nvPr/>
        </p:nvSpPr>
        <p:spPr>
          <a:xfrm>
            <a:off x="20243135" y="5836058"/>
            <a:ext cx="1598706" cy="4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CN" sz="1600" dirty="0"/>
              <a:t>OpenKruise</a:t>
            </a:r>
            <a:endParaRPr sz="1600" dirty="0"/>
          </a:p>
        </p:txBody>
      </p:sp>
      <p:sp>
        <p:nvSpPr>
          <p:cNvPr id="66" name="Google Shape;220;p23">
            <a:extLst>
              <a:ext uri="{FF2B5EF4-FFF2-40B4-BE49-F238E27FC236}">
                <a16:creationId xmlns:a16="http://schemas.microsoft.com/office/drawing/2014/main" id="{8BD3EA51-56A6-CC4A-BA0E-15BE7D64A1A5}"/>
              </a:ext>
            </a:extLst>
          </p:cNvPr>
          <p:cNvSpPr/>
          <p:nvPr/>
        </p:nvSpPr>
        <p:spPr>
          <a:xfrm>
            <a:off x="20216918" y="8382767"/>
            <a:ext cx="1622256" cy="577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CN" sz="1600" dirty="0"/>
              <a:t>Terraform</a:t>
            </a:r>
            <a:r>
              <a:rPr lang="zh-CN" altLang="en-US" sz="1600" dirty="0"/>
              <a:t> </a:t>
            </a:r>
            <a:r>
              <a:rPr lang="en-US" altLang="zh-CN" sz="1600" dirty="0"/>
              <a:t>Controller</a:t>
            </a:r>
            <a:endParaRPr sz="1600" dirty="0"/>
          </a:p>
        </p:txBody>
      </p:sp>
      <p:sp>
        <p:nvSpPr>
          <p:cNvPr id="84" name="Google Shape;220;p23">
            <a:extLst>
              <a:ext uri="{FF2B5EF4-FFF2-40B4-BE49-F238E27FC236}">
                <a16:creationId xmlns:a16="http://schemas.microsoft.com/office/drawing/2014/main" id="{8337A438-12EF-EC46-B330-61819D73644B}"/>
              </a:ext>
            </a:extLst>
          </p:cNvPr>
          <p:cNvSpPr/>
          <p:nvPr/>
        </p:nvSpPr>
        <p:spPr>
          <a:xfrm>
            <a:off x="19943612" y="11171420"/>
            <a:ext cx="1379104" cy="586360"/>
          </a:xfrm>
          <a:prstGeom prst="rect">
            <a:avLst/>
          </a:prstGeom>
          <a:solidFill>
            <a:srgbClr val="BBD6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 dirty="0"/>
              <a:t>SLB</a:t>
            </a:r>
            <a:endParaRPr sz="1600" dirty="0"/>
          </a:p>
        </p:txBody>
      </p:sp>
      <p:sp>
        <p:nvSpPr>
          <p:cNvPr id="86" name="Google Shape;220;p23">
            <a:extLst>
              <a:ext uri="{FF2B5EF4-FFF2-40B4-BE49-F238E27FC236}">
                <a16:creationId xmlns:a16="http://schemas.microsoft.com/office/drawing/2014/main" id="{5127EC0F-89A5-324F-A4DA-494194E4A390}"/>
              </a:ext>
            </a:extLst>
          </p:cNvPr>
          <p:cNvSpPr/>
          <p:nvPr/>
        </p:nvSpPr>
        <p:spPr>
          <a:xfrm>
            <a:off x="20246135" y="5027588"/>
            <a:ext cx="1638618" cy="586360"/>
          </a:xfrm>
          <a:prstGeom prst="rect">
            <a:avLst/>
          </a:prstGeom>
          <a:solidFill>
            <a:srgbClr val="BBD6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Deployment</a:t>
            </a:r>
            <a:endParaRPr sz="1600" dirty="0"/>
          </a:p>
        </p:txBody>
      </p:sp>
      <p:sp>
        <p:nvSpPr>
          <p:cNvPr id="87" name="Google Shape;220;p23">
            <a:extLst>
              <a:ext uri="{FF2B5EF4-FFF2-40B4-BE49-F238E27FC236}">
                <a16:creationId xmlns:a16="http://schemas.microsoft.com/office/drawing/2014/main" id="{142112F6-FE8D-5D4F-8D26-A64B7127E94E}"/>
              </a:ext>
            </a:extLst>
          </p:cNvPr>
          <p:cNvSpPr/>
          <p:nvPr/>
        </p:nvSpPr>
        <p:spPr>
          <a:xfrm>
            <a:off x="20243135" y="6404390"/>
            <a:ext cx="1598706" cy="4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Istio</a:t>
            </a:r>
            <a:endParaRPr sz="1600" dirty="0"/>
          </a:p>
        </p:txBody>
      </p:sp>
      <p:sp>
        <p:nvSpPr>
          <p:cNvPr id="88" name="Google Shape;220;p23">
            <a:extLst>
              <a:ext uri="{FF2B5EF4-FFF2-40B4-BE49-F238E27FC236}">
                <a16:creationId xmlns:a16="http://schemas.microsoft.com/office/drawing/2014/main" id="{6DC5B941-5EEA-224A-8847-2A0A004583C2}"/>
              </a:ext>
            </a:extLst>
          </p:cNvPr>
          <p:cNvSpPr/>
          <p:nvPr/>
        </p:nvSpPr>
        <p:spPr>
          <a:xfrm>
            <a:off x="20216919" y="7055760"/>
            <a:ext cx="1598706" cy="4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KEDA</a:t>
            </a:r>
            <a:endParaRPr sz="1600" dirty="0"/>
          </a:p>
        </p:txBody>
      </p:sp>
      <p:sp>
        <p:nvSpPr>
          <p:cNvPr id="89" name="Google Shape;220;p23">
            <a:extLst>
              <a:ext uri="{FF2B5EF4-FFF2-40B4-BE49-F238E27FC236}">
                <a16:creationId xmlns:a16="http://schemas.microsoft.com/office/drawing/2014/main" id="{B43640A8-D5EE-1F4D-97A1-FD148E033DC2}"/>
              </a:ext>
            </a:extLst>
          </p:cNvPr>
          <p:cNvSpPr/>
          <p:nvPr/>
        </p:nvSpPr>
        <p:spPr>
          <a:xfrm>
            <a:off x="20216919" y="7682108"/>
            <a:ext cx="1598706" cy="4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Flagger</a:t>
            </a:r>
            <a:endParaRPr sz="1600" dirty="0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679342B4-F958-0944-8262-B523CE107CE4}"/>
              </a:ext>
            </a:extLst>
          </p:cNvPr>
          <p:cNvSpPr/>
          <p:nvPr/>
        </p:nvSpPr>
        <p:spPr>
          <a:xfrm>
            <a:off x="19290992" y="7055761"/>
            <a:ext cx="780644" cy="4167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23821D3-A946-2B47-AE7E-D04F0FB464E8}"/>
              </a:ext>
            </a:extLst>
          </p:cNvPr>
          <p:cNvCxnSpPr>
            <a:stCxn id="66" idx="2"/>
            <a:endCxn id="218" idx="1"/>
          </p:cNvCxnSpPr>
          <p:nvPr/>
        </p:nvCxnSpPr>
        <p:spPr>
          <a:xfrm rot="16200000" flipH="1">
            <a:off x="20912209" y="9076432"/>
            <a:ext cx="1645010" cy="14133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7B3E7B5-298D-1D4A-8F61-100B24FB7D14}"/>
              </a:ext>
            </a:extLst>
          </p:cNvPr>
          <p:cNvCxnSpPr>
            <a:stCxn id="66" idx="2"/>
            <a:endCxn id="84" idx="0"/>
          </p:cNvCxnSpPr>
          <p:nvPr/>
        </p:nvCxnSpPr>
        <p:spPr>
          <a:xfrm rot="5400000">
            <a:off x="19725193" y="9868566"/>
            <a:ext cx="2210826" cy="3948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49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67;p15">
            <a:extLst>
              <a:ext uri="{FF2B5EF4-FFF2-40B4-BE49-F238E27FC236}">
                <a16:creationId xmlns:a16="http://schemas.microsoft.com/office/drawing/2014/main" id="{996EC3E7-DF5B-BE47-8533-5905B855DB24}"/>
              </a:ext>
            </a:extLst>
          </p:cNvPr>
          <p:cNvSpPr/>
          <p:nvPr/>
        </p:nvSpPr>
        <p:spPr>
          <a:xfrm>
            <a:off x="7638026" y="3060732"/>
            <a:ext cx="15388684" cy="4694400"/>
          </a:xfrm>
          <a:prstGeom prst="rect">
            <a:avLst/>
          </a:prstGeom>
          <a:noFill/>
          <a:ln w="12700" cap="flat" cmpd="sng">
            <a:solidFill>
              <a:srgbClr val="ED7D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algn="ctr"/>
            <a:endParaRPr sz="2400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68;p15">
            <a:extLst>
              <a:ext uri="{FF2B5EF4-FFF2-40B4-BE49-F238E27FC236}">
                <a16:creationId xmlns:a16="http://schemas.microsoft.com/office/drawing/2014/main" id="{40838AAD-3B9C-734F-92EF-D3FDD04590D6}"/>
              </a:ext>
            </a:extLst>
          </p:cNvPr>
          <p:cNvSpPr/>
          <p:nvPr/>
        </p:nvSpPr>
        <p:spPr>
          <a:xfrm>
            <a:off x="8167412" y="4058918"/>
            <a:ext cx="5382760" cy="2041600"/>
          </a:xfrm>
          <a:prstGeom prst="rect">
            <a:avLst/>
          </a:prstGeom>
          <a:noFill/>
          <a:ln w="12700" cap="flat" cmpd="sng">
            <a:solidFill>
              <a:srgbClr val="ED7D3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r>
              <a:rPr lang="en" sz="24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sz="2134" b="1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69;p15">
            <a:extLst>
              <a:ext uri="{FF2B5EF4-FFF2-40B4-BE49-F238E27FC236}">
                <a16:creationId xmlns:a16="http://schemas.microsoft.com/office/drawing/2014/main" id="{86CE5A95-FC9B-2448-8469-EFDCE820BF03}"/>
              </a:ext>
            </a:extLst>
          </p:cNvPr>
          <p:cNvSpPr/>
          <p:nvPr/>
        </p:nvSpPr>
        <p:spPr>
          <a:xfrm>
            <a:off x="7838749" y="6562302"/>
            <a:ext cx="14913734" cy="2041600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algn="ctr"/>
            <a:r>
              <a:rPr lang="en-C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控制平面</a:t>
            </a:r>
            <a:endParaRPr sz="2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71;p15">
            <a:extLst>
              <a:ext uri="{FF2B5EF4-FFF2-40B4-BE49-F238E27FC236}">
                <a16:creationId xmlns:a16="http://schemas.microsoft.com/office/drawing/2014/main" id="{1233563D-3F25-154C-8EC1-F1D6351A06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1355" y="8018816"/>
            <a:ext cx="995678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73;p15">
            <a:extLst>
              <a:ext uri="{FF2B5EF4-FFF2-40B4-BE49-F238E27FC236}">
                <a16:creationId xmlns:a16="http://schemas.microsoft.com/office/drawing/2014/main" id="{4EF0A819-E08D-8D4F-8367-2AEFD68D751C}"/>
              </a:ext>
            </a:extLst>
          </p:cNvPr>
          <p:cNvSpPr/>
          <p:nvPr/>
        </p:nvSpPr>
        <p:spPr>
          <a:xfrm>
            <a:off x="15541009" y="4052248"/>
            <a:ext cx="7196870" cy="2041600"/>
          </a:xfrm>
          <a:prstGeom prst="rect">
            <a:avLst/>
          </a:prstGeom>
          <a:noFill/>
          <a:ln w="12700" cap="flat" cmpd="sng">
            <a:solidFill>
              <a:srgbClr val="ED7D3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r>
              <a:rPr lang="en" sz="2400" b="1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Traits/Policies</a:t>
            </a:r>
            <a:endParaRPr sz="2400" b="1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74;p15">
            <a:extLst>
              <a:ext uri="{FF2B5EF4-FFF2-40B4-BE49-F238E27FC236}">
                <a16:creationId xmlns:a16="http://schemas.microsoft.com/office/drawing/2014/main" id="{11325AF9-D915-DE47-BC1F-06AD0F96835D}"/>
              </a:ext>
            </a:extLst>
          </p:cNvPr>
          <p:cNvSpPr txBox="1"/>
          <p:nvPr/>
        </p:nvSpPr>
        <p:spPr>
          <a:xfrm>
            <a:off x="15888867" y="4659736"/>
            <a:ext cx="2246442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666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灰度发布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75;p15">
            <a:extLst>
              <a:ext uri="{FF2B5EF4-FFF2-40B4-BE49-F238E27FC236}">
                <a16:creationId xmlns:a16="http://schemas.microsoft.com/office/drawing/2014/main" id="{C20DFD07-2557-AE42-B3F1-154EA987937F}"/>
              </a:ext>
            </a:extLst>
          </p:cNvPr>
          <p:cNvSpPr txBox="1"/>
          <p:nvPr/>
        </p:nvSpPr>
        <p:spPr>
          <a:xfrm>
            <a:off x="15888867" y="5418698"/>
            <a:ext cx="2246442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666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流量管理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76;p15">
            <a:extLst>
              <a:ext uri="{FF2B5EF4-FFF2-40B4-BE49-F238E27FC236}">
                <a16:creationId xmlns:a16="http://schemas.microsoft.com/office/drawing/2014/main" id="{D2867A85-D27B-4A4B-B6B4-8699503FCEBF}"/>
              </a:ext>
            </a:extLst>
          </p:cNvPr>
          <p:cNvSpPr txBox="1"/>
          <p:nvPr/>
        </p:nvSpPr>
        <p:spPr>
          <a:xfrm>
            <a:off x="18341555" y="4671492"/>
            <a:ext cx="1953598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666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弹性扩缩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77;p15">
            <a:extLst>
              <a:ext uri="{FF2B5EF4-FFF2-40B4-BE49-F238E27FC236}">
                <a16:creationId xmlns:a16="http://schemas.microsoft.com/office/drawing/2014/main" id="{6A38FAB7-DA1D-754D-B13D-5AD8BB4E79D5}"/>
              </a:ext>
            </a:extLst>
          </p:cNvPr>
          <p:cNvSpPr txBox="1"/>
          <p:nvPr/>
        </p:nvSpPr>
        <p:spPr>
          <a:xfrm>
            <a:off x="8303482" y="5433850"/>
            <a:ext cx="1704228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sz="2666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云资源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78;p15">
            <a:extLst>
              <a:ext uri="{FF2B5EF4-FFF2-40B4-BE49-F238E27FC236}">
                <a16:creationId xmlns:a16="http://schemas.microsoft.com/office/drawing/2014/main" id="{C2040DDD-0966-7C44-B229-AA1035E1BB02}"/>
              </a:ext>
            </a:extLst>
          </p:cNvPr>
          <p:cNvSpPr txBox="1"/>
          <p:nvPr/>
        </p:nvSpPr>
        <p:spPr>
          <a:xfrm>
            <a:off x="13780422" y="4468752"/>
            <a:ext cx="1878192" cy="56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r>
              <a:rPr lang="en" sz="24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attach to</a:t>
            </a:r>
            <a:endParaRPr sz="24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Google Shape;87;p15">
            <a:extLst>
              <a:ext uri="{FF2B5EF4-FFF2-40B4-BE49-F238E27FC236}">
                <a16:creationId xmlns:a16="http://schemas.microsoft.com/office/drawing/2014/main" id="{171AACBE-F808-644E-BFC5-B33E4ED1EA60}"/>
              </a:ext>
            </a:extLst>
          </p:cNvPr>
          <p:cNvCxnSpPr>
            <a:cxnSpLocks/>
            <a:stCxn id="46" idx="1"/>
            <a:endCxn id="42" idx="3"/>
          </p:cNvCxnSpPr>
          <p:nvPr/>
        </p:nvCxnSpPr>
        <p:spPr>
          <a:xfrm flipH="1">
            <a:off x="13550172" y="5073049"/>
            <a:ext cx="1990836" cy="6670"/>
          </a:xfrm>
          <a:prstGeom prst="straightConnector1">
            <a:avLst/>
          </a:prstGeom>
          <a:noFill/>
          <a:ln w="9525" cap="flat" cmpd="sng">
            <a:solidFill>
              <a:srgbClr val="ED7D3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" name="Google Shape;89;p15">
            <a:extLst>
              <a:ext uri="{FF2B5EF4-FFF2-40B4-BE49-F238E27FC236}">
                <a16:creationId xmlns:a16="http://schemas.microsoft.com/office/drawing/2014/main" id="{0B74CB63-96A8-1F4A-874A-BDF393EDFEAE}"/>
              </a:ext>
            </a:extLst>
          </p:cNvPr>
          <p:cNvSpPr txBox="1"/>
          <p:nvPr/>
        </p:nvSpPr>
        <p:spPr>
          <a:xfrm>
            <a:off x="8294885" y="4607792"/>
            <a:ext cx="2643553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Helm</a:t>
            </a:r>
            <a:r>
              <a:rPr lang="zh-CN" altLang="en-US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Chart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90;p15">
            <a:extLst>
              <a:ext uri="{FF2B5EF4-FFF2-40B4-BE49-F238E27FC236}">
                <a16:creationId xmlns:a16="http://schemas.microsoft.com/office/drawing/2014/main" id="{4F346089-33ED-E642-8429-8FA3449424D4}"/>
              </a:ext>
            </a:extLst>
          </p:cNvPr>
          <p:cNvSpPr txBox="1"/>
          <p:nvPr/>
        </p:nvSpPr>
        <p:spPr>
          <a:xfrm>
            <a:off x="11058635" y="7082449"/>
            <a:ext cx="2266730" cy="615200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000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版本化</a:t>
            </a:r>
            <a:endParaRPr sz="20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91;p15">
            <a:extLst>
              <a:ext uri="{FF2B5EF4-FFF2-40B4-BE49-F238E27FC236}">
                <a16:creationId xmlns:a16="http://schemas.microsoft.com/office/drawing/2014/main" id="{08E917E7-A6A5-7B46-8FBA-EE83F6D7F5F6}"/>
              </a:ext>
            </a:extLst>
          </p:cNvPr>
          <p:cNvSpPr/>
          <p:nvPr/>
        </p:nvSpPr>
        <p:spPr>
          <a:xfrm>
            <a:off x="13439184" y="2993022"/>
            <a:ext cx="3459336" cy="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3466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3466" b="1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92;p15">
            <a:extLst>
              <a:ext uri="{FF2B5EF4-FFF2-40B4-BE49-F238E27FC236}">
                <a16:creationId xmlns:a16="http://schemas.microsoft.com/office/drawing/2014/main" id="{9B4806BC-26B9-9546-8211-A1BE314BE6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1452" y="6665761"/>
            <a:ext cx="1728144" cy="174013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93;p15">
            <a:extLst>
              <a:ext uri="{FF2B5EF4-FFF2-40B4-BE49-F238E27FC236}">
                <a16:creationId xmlns:a16="http://schemas.microsoft.com/office/drawing/2014/main" id="{F7F71304-31A2-B642-804B-1EB15DFE509E}"/>
              </a:ext>
            </a:extLst>
          </p:cNvPr>
          <p:cNvSpPr txBox="1"/>
          <p:nvPr/>
        </p:nvSpPr>
        <p:spPr>
          <a:xfrm>
            <a:off x="13665801" y="7099845"/>
            <a:ext cx="2044802" cy="615200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000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组件编排</a:t>
            </a:r>
            <a:endParaRPr sz="20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94;p15">
            <a:extLst>
              <a:ext uri="{FF2B5EF4-FFF2-40B4-BE49-F238E27FC236}">
                <a16:creationId xmlns:a16="http://schemas.microsoft.com/office/drawing/2014/main" id="{5A23CD07-19D2-2845-BB08-8EED8A01FE0C}"/>
              </a:ext>
            </a:extLst>
          </p:cNvPr>
          <p:cNvSpPr txBox="1"/>
          <p:nvPr/>
        </p:nvSpPr>
        <p:spPr>
          <a:xfrm>
            <a:off x="11107446" y="4607792"/>
            <a:ext cx="2331738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CN" altLang="zh-CN" sz="24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zh-CN" altLang="en-US" sz="24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4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24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97;p15">
            <a:extLst>
              <a:ext uri="{FF2B5EF4-FFF2-40B4-BE49-F238E27FC236}">
                <a16:creationId xmlns:a16="http://schemas.microsoft.com/office/drawing/2014/main" id="{1D3A9FC7-D112-6845-8FD6-0DAF64D17481}"/>
              </a:ext>
            </a:extLst>
          </p:cNvPr>
          <p:cNvSpPr txBox="1"/>
          <p:nvPr/>
        </p:nvSpPr>
        <p:spPr>
          <a:xfrm>
            <a:off x="13665800" y="7860937"/>
            <a:ext cx="2044800" cy="612400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持续交付工作流</a:t>
            </a:r>
            <a:endParaRPr lang="en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94;p15">
            <a:extLst>
              <a:ext uri="{FF2B5EF4-FFF2-40B4-BE49-F238E27FC236}">
                <a16:creationId xmlns:a16="http://schemas.microsoft.com/office/drawing/2014/main" id="{B46C1076-4AD2-8E4F-83C0-039AF528380A}"/>
              </a:ext>
            </a:extLst>
          </p:cNvPr>
          <p:cNvSpPr txBox="1"/>
          <p:nvPr/>
        </p:nvSpPr>
        <p:spPr>
          <a:xfrm>
            <a:off x="11322088" y="5426482"/>
            <a:ext cx="2117096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zh-CN" altLang="en-US" sz="20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基于 </a:t>
            </a:r>
            <a:r>
              <a:rPr lang="en-US" altLang="zh-CN" sz="2000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IaC</a:t>
            </a:r>
            <a:r>
              <a:rPr lang="zh-CN" altLang="en-US" sz="20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的</a:t>
            </a:r>
            <a:endParaRPr lang="en-US" altLang="zh-CN" sz="2000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zh-CN" altLang="en-US" sz="20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扩展插槽</a:t>
            </a:r>
            <a:endParaRPr sz="2000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76;p15">
            <a:extLst>
              <a:ext uri="{FF2B5EF4-FFF2-40B4-BE49-F238E27FC236}">
                <a16:creationId xmlns:a16="http://schemas.microsoft.com/office/drawing/2014/main" id="{C0F561A7-9EDF-734D-87DE-72361AD4CA59}"/>
              </a:ext>
            </a:extLst>
          </p:cNvPr>
          <p:cNvSpPr txBox="1"/>
          <p:nvPr/>
        </p:nvSpPr>
        <p:spPr>
          <a:xfrm>
            <a:off x="18363879" y="5404788"/>
            <a:ext cx="1953598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666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日志监控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76;p15">
            <a:extLst>
              <a:ext uri="{FF2B5EF4-FFF2-40B4-BE49-F238E27FC236}">
                <a16:creationId xmlns:a16="http://schemas.microsoft.com/office/drawing/2014/main" id="{519F8ADE-3628-414C-801D-626E0E12D9EA}"/>
              </a:ext>
            </a:extLst>
          </p:cNvPr>
          <p:cNvSpPr txBox="1"/>
          <p:nvPr/>
        </p:nvSpPr>
        <p:spPr>
          <a:xfrm>
            <a:off x="20501401" y="4667112"/>
            <a:ext cx="1953598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666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安全策略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96;p15">
            <a:extLst>
              <a:ext uri="{FF2B5EF4-FFF2-40B4-BE49-F238E27FC236}">
                <a16:creationId xmlns:a16="http://schemas.microsoft.com/office/drawing/2014/main" id="{57E7AE62-BAC6-F74B-8C3C-1B08592CDA93}"/>
              </a:ext>
            </a:extLst>
          </p:cNvPr>
          <p:cNvSpPr txBox="1"/>
          <p:nvPr/>
        </p:nvSpPr>
        <p:spPr>
          <a:xfrm>
            <a:off x="16087380" y="7096835"/>
            <a:ext cx="2283246" cy="600814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000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统一资源视图</a:t>
            </a:r>
            <a:endParaRPr sz="20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" name="Google Shape;105;p15">
            <a:extLst>
              <a:ext uri="{FF2B5EF4-FFF2-40B4-BE49-F238E27FC236}">
                <a16:creationId xmlns:a16="http://schemas.microsoft.com/office/drawing/2014/main" id="{09AEA653-F0C8-C34D-AAEF-6275C69E36B8}"/>
              </a:ext>
            </a:extLst>
          </p:cNvPr>
          <p:cNvCxnSpPr>
            <a:cxnSpLocks/>
          </p:cNvCxnSpPr>
          <p:nvPr/>
        </p:nvCxnSpPr>
        <p:spPr>
          <a:xfrm flipH="1" flipV="1">
            <a:off x="17429155" y="8514069"/>
            <a:ext cx="1098593" cy="12647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6" name="Google Shape;96;p15">
            <a:extLst>
              <a:ext uri="{FF2B5EF4-FFF2-40B4-BE49-F238E27FC236}">
                <a16:creationId xmlns:a16="http://schemas.microsoft.com/office/drawing/2014/main" id="{88D649D4-8335-AA49-8653-FCACB00734E0}"/>
              </a:ext>
            </a:extLst>
          </p:cNvPr>
          <p:cNvSpPr txBox="1"/>
          <p:nvPr/>
        </p:nvSpPr>
        <p:spPr>
          <a:xfrm>
            <a:off x="11069303" y="7847566"/>
            <a:ext cx="2283246" cy="620542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000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云资源管理</a:t>
            </a:r>
            <a:endParaRPr sz="20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" name="Google Shape;105;p15">
            <a:extLst>
              <a:ext uri="{FF2B5EF4-FFF2-40B4-BE49-F238E27FC236}">
                <a16:creationId xmlns:a16="http://schemas.microsoft.com/office/drawing/2014/main" id="{BE1D21D0-6888-934C-B4F3-3E7685F12B80}"/>
              </a:ext>
            </a:extLst>
          </p:cNvPr>
          <p:cNvCxnSpPr>
            <a:cxnSpLocks/>
            <a:stCxn id="125" idx="0"/>
            <a:endCxn id="76" idx="2"/>
          </p:cNvCxnSpPr>
          <p:nvPr/>
        </p:nvCxnSpPr>
        <p:spPr>
          <a:xfrm flipV="1">
            <a:off x="10105994" y="8468108"/>
            <a:ext cx="2104932" cy="13978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0" name="Google Shape;96;p15">
            <a:extLst>
              <a:ext uri="{FF2B5EF4-FFF2-40B4-BE49-F238E27FC236}">
                <a16:creationId xmlns:a16="http://schemas.microsoft.com/office/drawing/2014/main" id="{685F12E0-F6A6-674D-97B8-0FCA60967F1F}"/>
              </a:ext>
            </a:extLst>
          </p:cNvPr>
          <p:cNvSpPr txBox="1"/>
          <p:nvPr/>
        </p:nvSpPr>
        <p:spPr>
          <a:xfrm>
            <a:off x="16099352" y="7847795"/>
            <a:ext cx="2283246" cy="600814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CN" sz="20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IaC</a:t>
            </a:r>
            <a:r>
              <a:rPr lang="zh-CN" altLang="en-US" sz="20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N" sz="20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引擎</a:t>
            </a:r>
            <a:endParaRPr sz="20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278;p25">
            <a:extLst>
              <a:ext uri="{FF2B5EF4-FFF2-40B4-BE49-F238E27FC236}">
                <a16:creationId xmlns:a16="http://schemas.microsoft.com/office/drawing/2014/main" id="{29CF6D8F-4014-9F46-8459-AF677584214A}"/>
              </a:ext>
            </a:extLst>
          </p:cNvPr>
          <p:cNvSpPr/>
          <p:nvPr/>
        </p:nvSpPr>
        <p:spPr>
          <a:xfrm>
            <a:off x="13780422" y="9865988"/>
            <a:ext cx="9407200" cy="2512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294;p25">
            <a:extLst>
              <a:ext uri="{FF2B5EF4-FFF2-40B4-BE49-F238E27FC236}">
                <a16:creationId xmlns:a16="http://schemas.microsoft.com/office/drawing/2014/main" id="{F8586923-4FC7-AE4B-82C3-3BFF6A2956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11266" y="11392855"/>
            <a:ext cx="2185176" cy="85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295;p25">
            <a:extLst>
              <a:ext uri="{FF2B5EF4-FFF2-40B4-BE49-F238E27FC236}">
                <a16:creationId xmlns:a16="http://schemas.microsoft.com/office/drawing/2014/main" id="{8E4DCC2A-DC75-9349-B13D-54804CFD35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36810" y="11422638"/>
            <a:ext cx="791880" cy="79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296;p25">
            <a:extLst>
              <a:ext uri="{FF2B5EF4-FFF2-40B4-BE49-F238E27FC236}">
                <a16:creationId xmlns:a16="http://schemas.microsoft.com/office/drawing/2014/main" id="{B967CBF9-6999-EF45-8D63-3B1ABB267F1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30019" y="11418919"/>
            <a:ext cx="799326" cy="79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297;p25">
            <a:extLst>
              <a:ext uri="{FF2B5EF4-FFF2-40B4-BE49-F238E27FC236}">
                <a16:creationId xmlns:a16="http://schemas.microsoft.com/office/drawing/2014/main" id="{5C2B5674-A3C6-8F4E-B6B4-6BE6F2C2EFE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66899"/>
          <a:stretch/>
        </p:blipFill>
        <p:spPr>
          <a:xfrm>
            <a:off x="19918147" y="11409681"/>
            <a:ext cx="883618" cy="817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298;p25">
            <a:extLst>
              <a:ext uri="{FF2B5EF4-FFF2-40B4-BE49-F238E27FC236}">
                <a16:creationId xmlns:a16="http://schemas.microsoft.com/office/drawing/2014/main" id="{13A276D6-C5D2-7543-B48F-A9B7E30F6D68}"/>
              </a:ext>
            </a:extLst>
          </p:cNvPr>
          <p:cNvSpPr/>
          <p:nvPr/>
        </p:nvSpPr>
        <p:spPr>
          <a:xfrm>
            <a:off x="20905902" y="10971000"/>
            <a:ext cx="2126400" cy="9752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400" i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Runtime Level Capabilities</a:t>
            </a:r>
            <a:endParaRPr sz="2400" i="1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312;p25">
            <a:extLst>
              <a:ext uri="{FF2B5EF4-FFF2-40B4-BE49-F238E27FC236}">
                <a16:creationId xmlns:a16="http://schemas.microsoft.com/office/drawing/2014/main" id="{9543CB5C-D0CC-8C4A-A008-ADC7F8AA1C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53401" y="11922056"/>
            <a:ext cx="1002546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314;p25">
            <a:extLst>
              <a:ext uri="{FF2B5EF4-FFF2-40B4-BE49-F238E27FC236}">
                <a16:creationId xmlns:a16="http://schemas.microsoft.com/office/drawing/2014/main" id="{216808A7-0AD1-E34C-A56A-4251E96992DB}"/>
              </a:ext>
            </a:extLst>
          </p:cNvPr>
          <p:cNvSpPr/>
          <p:nvPr/>
        </p:nvSpPr>
        <p:spPr>
          <a:xfrm>
            <a:off x="8007194" y="9865988"/>
            <a:ext cx="4197600" cy="2512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318;p25">
            <a:extLst>
              <a:ext uri="{FF2B5EF4-FFF2-40B4-BE49-F238E27FC236}">
                <a16:creationId xmlns:a16="http://schemas.microsoft.com/office/drawing/2014/main" id="{5623D190-89D1-D545-8B5F-37EABC97384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07709" y="11093888"/>
            <a:ext cx="1900710" cy="10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320;p25">
            <a:extLst>
              <a:ext uri="{FF2B5EF4-FFF2-40B4-BE49-F238E27FC236}">
                <a16:creationId xmlns:a16="http://schemas.microsoft.com/office/drawing/2014/main" id="{4319F515-8824-E94E-B865-ED39C93BFD58}"/>
              </a:ext>
            </a:extLst>
          </p:cNvPr>
          <p:cNvSpPr txBox="1"/>
          <p:nvPr/>
        </p:nvSpPr>
        <p:spPr>
          <a:xfrm>
            <a:off x="8030544" y="12386903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Clouds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321;p25">
            <a:extLst>
              <a:ext uri="{FF2B5EF4-FFF2-40B4-BE49-F238E27FC236}">
                <a16:creationId xmlns:a16="http://schemas.microsoft.com/office/drawing/2014/main" id="{9100EE87-769A-AA41-B447-1964745382E0}"/>
              </a:ext>
            </a:extLst>
          </p:cNvPr>
          <p:cNvSpPr txBox="1"/>
          <p:nvPr/>
        </p:nvSpPr>
        <p:spPr>
          <a:xfrm>
            <a:off x="17429154" y="12378257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 Clusters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322;p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FE2B2-48D7-B943-A3AD-7B69762C615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9537" t="29507" r="8521" b="28235"/>
          <a:stretch/>
        </p:blipFill>
        <p:spPr>
          <a:xfrm>
            <a:off x="8495334" y="10591515"/>
            <a:ext cx="2028104" cy="34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323;p25" descr="Image result for aws logo">
            <a:extLst>
              <a:ext uri="{FF2B5EF4-FFF2-40B4-BE49-F238E27FC236}">
                <a16:creationId xmlns:a16="http://schemas.microsoft.com/office/drawing/2014/main" id="{D8895051-8247-CD44-AFC1-3B00D0B44C6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95336" y="11294237"/>
            <a:ext cx="812280" cy="60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324;p25" descr="Image result for google cloud platform">
            <a:extLst>
              <a:ext uri="{FF2B5EF4-FFF2-40B4-BE49-F238E27FC236}">
                <a16:creationId xmlns:a16="http://schemas.microsoft.com/office/drawing/2014/main" id="{5DE1E334-7CDB-7B4D-88AA-B7DAD16837F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20622" t="11722" r="20622" b="34403"/>
          <a:stretch/>
        </p:blipFill>
        <p:spPr>
          <a:xfrm>
            <a:off x="10901605" y="10517647"/>
            <a:ext cx="621186" cy="51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Picture 2" descr="Terraform Integration with Helm">
            <a:extLst>
              <a:ext uri="{FF2B5EF4-FFF2-40B4-BE49-F238E27FC236}">
                <a16:creationId xmlns:a16="http://schemas.microsoft.com/office/drawing/2014/main" id="{46D2A0C4-BD7A-944E-AC00-768648A6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233" y="9901664"/>
            <a:ext cx="857062" cy="98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OpenKruise · GitHub">
            <a:extLst>
              <a:ext uri="{FF2B5EF4-FFF2-40B4-BE49-F238E27FC236}">
                <a16:creationId xmlns:a16="http://schemas.microsoft.com/office/drawing/2014/main" id="{41DB1E72-C22F-A34C-9AFB-80BA0F09D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17080" r="4208" b="378"/>
          <a:stretch/>
        </p:blipFill>
        <p:spPr bwMode="auto">
          <a:xfrm>
            <a:off x="18393639" y="10013508"/>
            <a:ext cx="1122930" cy="11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Google Shape;94;p15">
            <a:extLst>
              <a:ext uri="{FF2B5EF4-FFF2-40B4-BE49-F238E27FC236}">
                <a16:creationId xmlns:a16="http://schemas.microsoft.com/office/drawing/2014/main" id="{040860E6-0F97-7A49-AC29-0D57C4B62766}"/>
              </a:ext>
            </a:extLst>
          </p:cNvPr>
          <p:cNvSpPr txBox="1"/>
          <p:nvPr/>
        </p:nvSpPr>
        <p:spPr>
          <a:xfrm>
            <a:off x="20562565" y="5404788"/>
            <a:ext cx="1953598" cy="62227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zh-CN" altLang="en-US" sz="20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基于 </a:t>
            </a:r>
            <a:r>
              <a:rPr lang="en-US" altLang="zh-CN" sz="2000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IaC</a:t>
            </a:r>
            <a:r>
              <a:rPr lang="zh-CN" altLang="en-US" sz="20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的</a:t>
            </a:r>
            <a:endParaRPr lang="en-US" altLang="zh-CN" sz="2000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zh-CN" altLang="en-US" sz="20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扩展插槽</a:t>
            </a:r>
            <a:endParaRPr sz="2000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C6966-89DD-F646-A60A-8A62B5AC3934}"/>
              </a:ext>
            </a:extLst>
          </p:cNvPr>
          <p:cNvSpPr/>
          <p:nvPr/>
        </p:nvSpPr>
        <p:spPr>
          <a:xfrm>
            <a:off x="853642" y="5224507"/>
            <a:ext cx="5570756" cy="222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异构微服务组件统一部署</a:t>
            </a:r>
            <a:r>
              <a:rPr lang="zh-CN" altLang="en-US" sz="3200" dirty="0"/>
              <a:t>。</a:t>
            </a:r>
            <a:endParaRPr lang="en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统一可观测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基于流量管理的灰度发布</a:t>
            </a:r>
            <a:r>
              <a:rPr lang="zh-CN" altLang="en-US" sz="3200" dirty="0"/>
              <a:t>。</a:t>
            </a:r>
            <a:endParaRPr lang="en-CN" sz="3200" dirty="0"/>
          </a:p>
        </p:txBody>
      </p:sp>
      <p:sp>
        <p:nvSpPr>
          <p:cNvPr id="135" name="Google Shape;77;p15">
            <a:extLst>
              <a:ext uri="{FF2B5EF4-FFF2-40B4-BE49-F238E27FC236}">
                <a16:creationId xmlns:a16="http://schemas.microsoft.com/office/drawing/2014/main" id="{45BB8706-DDD8-1041-B474-18626573BE4C}"/>
              </a:ext>
            </a:extLst>
          </p:cNvPr>
          <p:cNvSpPr txBox="1"/>
          <p:nvPr/>
        </p:nvSpPr>
        <p:spPr>
          <a:xfrm>
            <a:off x="10215498" y="5421983"/>
            <a:ext cx="974820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CRD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231;p23">
            <a:extLst>
              <a:ext uri="{FF2B5EF4-FFF2-40B4-BE49-F238E27FC236}">
                <a16:creationId xmlns:a16="http://schemas.microsoft.com/office/drawing/2014/main" id="{F3C91463-53DA-8D46-AC7F-14143A905ECB}"/>
              </a:ext>
            </a:extLst>
          </p:cNvPr>
          <p:cNvSpPr txBox="1">
            <a:spLocks/>
          </p:cNvSpPr>
          <p:nvPr/>
        </p:nvSpPr>
        <p:spPr>
          <a:xfrm>
            <a:off x="539999" y="432000"/>
            <a:ext cx="17890019" cy="72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场景二：微服务异构组件的统一管理</a:t>
            </a:r>
            <a:endParaRPr lang="en-CN" sz="49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636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14018880" y="8731076"/>
            <a:ext cx="9407200" cy="2512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7453918" y="4170335"/>
            <a:ext cx="16549082" cy="2687665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r"/>
            <a:endParaRPr lang="en" sz="3200" dirty="0"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lang="en" sz="3200" dirty="0">
              <a:latin typeface="Calibri"/>
              <a:ea typeface="Calibri"/>
              <a:cs typeface="Calibri"/>
              <a:sym typeface="Calibri"/>
            </a:endParaRPr>
          </a:p>
          <a:p>
            <a:pPr algn="r"/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Control Plane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49724" y="10257943"/>
            <a:ext cx="2185176" cy="85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75268" y="10287726"/>
            <a:ext cx="791880" cy="79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68477" y="10284007"/>
            <a:ext cx="799326" cy="79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6">
            <a:alphaModFix/>
          </a:blip>
          <a:srcRect r="66899"/>
          <a:stretch/>
        </p:blipFill>
        <p:spPr>
          <a:xfrm>
            <a:off x="20156605" y="10274769"/>
            <a:ext cx="883618" cy="81778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/>
          <p:nvPr/>
        </p:nvSpPr>
        <p:spPr>
          <a:xfrm>
            <a:off x="21144360" y="9836088"/>
            <a:ext cx="2126400" cy="9752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400" i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Runtime Level Capabilities</a:t>
            </a:r>
            <a:endParaRPr sz="2400" i="1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75898" y="4170335"/>
            <a:ext cx="1740066" cy="174013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 txBox="1"/>
          <p:nvPr/>
        </p:nvSpPr>
        <p:spPr>
          <a:xfrm>
            <a:off x="12310664" y="5321936"/>
            <a:ext cx="4164074" cy="836728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134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7842064" y="5321936"/>
            <a:ext cx="4164074" cy="836728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134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16779264" y="5321972"/>
            <a:ext cx="4164074" cy="836728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2134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134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134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791859" y="10787144"/>
            <a:ext cx="1002546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 txBox="1"/>
          <p:nvPr/>
        </p:nvSpPr>
        <p:spPr>
          <a:xfrm>
            <a:off x="9139934" y="7403883"/>
            <a:ext cx="57216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3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绑定环境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5"/>
          <p:cNvSpPr/>
          <p:nvPr/>
        </p:nvSpPr>
        <p:spPr>
          <a:xfrm>
            <a:off x="8245652" y="8731076"/>
            <a:ext cx="4197600" cy="2512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" name="Google Shape;316;p25"/>
          <p:cNvCxnSpPr>
            <a:cxnSpLocks/>
            <a:stCxn id="314" idx="0"/>
          </p:cNvCxnSpPr>
          <p:nvPr/>
        </p:nvCxnSpPr>
        <p:spPr>
          <a:xfrm flipH="1" flipV="1">
            <a:off x="9546075" y="6289883"/>
            <a:ext cx="798378" cy="244119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5"/>
          <p:cNvCxnSpPr>
            <a:cxnSpLocks/>
            <a:stCxn id="1028" idx="0"/>
            <a:endCxn id="307" idx="2"/>
          </p:cNvCxnSpPr>
          <p:nvPr/>
        </p:nvCxnSpPr>
        <p:spPr>
          <a:xfrm flipH="1" flipV="1">
            <a:off x="14392701" y="6158664"/>
            <a:ext cx="4800861" cy="271993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8" name="Google Shape;31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46167" y="9958976"/>
            <a:ext cx="1900710" cy="10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 txBox="1"/>
          <p:nvPr/>
        </p:nvSpPr>
        <p:spPr>
          <a:xfrm>
            <a:off x="8269002" y="11251991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Clouds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17667612" y="11243345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 Clusters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25" descr="A picture containing drawing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 l="9537" t="29507" r="8521" b="28235"/>
          <a:stretch/>
        </p:blipFill>
        <p:spPr>
          <a:xfrm>
            <a:off x="8733792" y="9456603"/>
            <a:ext cx="2028104" cy="34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 descr="Image result for aws log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733794" y="10159325"/>
            <a:ext cx="812280" cy="60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 descr="Image result for google cloud platform"/>
          <p:cNvPicPr preferRelativeResize="0"/>
          <p:nvPr/>
        </p:nvPicPr>
        <p:blipFill rotWithShape="1">
          <a:blip r:embed="rId12">
            <a:alphaModFix/>
          </a:blip>
          <a:srcRect l="20622" t="11722" r="20622" b="34403"/>
          <a:stretch/>
        </p:blipFill>
        <p:spPr>
          <a:xfrm>
            <a:off x="11140063" y="9382735"/>
            <a:ext cx="621186" cy="5105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231;p23">
            <a:extLst>
              <a:ext uri="{FF2B5EF4-FFF2-40B4-BE49-F238E27FC236}">
                <a16:creationId xmlns:a16="http://schemas.microsoft.com/office/drawing/2014/main" id="{D1084D7B-80AF-D140-A33C-8A2B16E13A0A}"/>
              </a:ext>
            </a:extLst>
          </p:cNvPr>
          <p:cNvSpPr txBox="1">
            <a:spLocks/>
          </p:cNvSpPr>
          <p:nvPr/>
        </p:nvSpPr>
        <p:spPr>
          <a:xfrm>
            <a:off x="474918" y="447311"/>
            <a:ext cx="18598056" cy="70733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用户场景三：</a:t>
            </a:r>
            <a:r>
              <a:rPr lang="zh-CN" altLang="en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环境（多集群、多云）应用交付控制平面</a:t>
            </a:r>
          </a:p>
        </p:txBody>
      </p:sp>
      <p:cxnSp>
        <p:nvCxnSpPr>
          <p:cNvPr id="51" name="Google Shape;317;p25">
            <a:extLst>
              <a:ext uri="{FF2B5EF4-FFF2-40B4-BE49-F238E27FC236}">
                <a16:creationId xmlns:a16="http://schemas.microsoft.com/office/drawing/2014/main" id="{DC6EAF79-A29A-A44E-9362-3480044CEC94}"/>
              </a:ext>
            </a:extLst>
          </p:cNvPr>
          <p:cNvCxnSpPr>
            <a:cxnSpLocks/>
            <a:stCxn id="1026" idx="0"/>
            <a:endCxn id="310" idx="2"/>
          </p:cNvCxnSpPr>
          <p:nvPr/>
        </p:nvCxnSpPr>
        <p:spPr>
          <a:xfrm flipH="1" flipV="1">
            <a:off x="18861301" y="6158700"/>
            <a:ext cx="2178921" cy="260805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C79343-69F2-4640-B4A5-D0B39A734851}"/>
              </a:ext>
            </a:extLst>
          </p:cNvPr>
          <p:cNvSpPr txBox="1"/>
          <p:nvPr/>
        </p:nvSpPr>
        <p:spPr>
          <a:xfrm>
            <a:off x="8193780" y="4395619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Application</a:t>
            </a:r>
          </a:p>
        </p:txBody>
      </p:sp>
      <p:sp>
        <p:nvSpPr>
          <p:cNvPr id="61" name="Google Shape;220;p23">
            <a:extLst>
              <a:ext uri="{FF2B5EF4-FFF2-40B4-BE49-F238E27FC236}">
                <a16:creationId xmlns:a16="http://schemas.microsoft.com/office/drawing/2014/main" id="{4308EB79-A299-6E45-BDCB-0F4733F3F0CE}"/>
              </a:ext>
            </a:extLst>
          </p:cNvPr>
          <p:cNvSpPr/>
          <p:nvPr/>
        </p:nvSpPr>
        <p:spPr>
          <a:xfrm>
            <a:off x="8489650" y="6167696"/>
            <a:ext cx="1541214" cy="44846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traits</a:t>
            </a:r>
            <a:endParaRPr sz="1600" dirty="0"/>
          </a:p>
        </p:txBody>
      </p:sp>
      <p:sp>
        <p:nvSpPr>
          <p:cNvPr id="62" name="Google Shape;220;p23">
            <a:extLst>
              <a:ext uri="{FF2B5EF4-FFF2-40B4-BE49-F238E27FC236}">
                <a16:creationId xmlns:a16="http://schemas.microsoft.com/office/drawing/2014/main" id="{42911010-7A9C-EF4A-AD13-B44A2CACA62C}"/>
              </a:ext>
            </a:extLst>
          </p:cNvPr>
          <p:cNvSpPr/>
          <p:nvPr/>
        </p:nvSpPr>
        <p:spPr>
          <a:xfrm>
            <a:off x="12615764" y="6167697"/>
            <a:ext cx="1541938" cy="45887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traits</a:t>
            </a:r>
            <a:endParaRPr sz="1600" dirty="0"/>
          </a:p>
        </p:txBody>
      </p:sp>
      <p:sp>
        <p:nvSpPr>
          <p:cNvPr id="63" name="Google Shape;220;p23">
            <a:extLst>
              <a:ext uri="{FF2B5EF4-FFF2-40B4-BE49-F238E27FC236}">
                <a16:creationId xmlns:a16="http://schemas.microsoft.com/office/drawing/2014/main" id="{703DCFCF-BEB0-184A-BEE2-B42F4046F416}"/>
              </a:ext>
            </a:extLst>
          </p:cNvPr>
          <p:cNvSpPr/>
          <p:nvPr/>
        </p:nvSpPr>
        <p:spPr>
          <a:xfrm>
            <a:off x="17043180" y="6170965"/>
            <a:ext cx="1541938" cy="45887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traits</a:t>
            </a:r>
            <a:endParaRPr sz="1600" dirty="0"/>
          </a:p>
        </p:txBody>
      </p:sp>
      <p:pic>
        <p:nvPicPr>
          <p:cNvPr id="1026" name="Picture 2" descr="Terraform Integration with Helm">
            <a:extLst>
              <a:ext uri="{FF2B5EF4-FFF2-40B4-BE49-F238E27FC236}">
                <a16:creationId xmlns:a16="http://schemas.microsoft.com/office/drawing/2014/main" id="{50794485-8FF2-9B45-AB68-F3C1FB00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1691" y="8766752"/>
            <a:ext cx="857062" cy="98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Kruise · GitHub">
            <a:extLst>
              <a:ext uri="{FF2B5EF4-FFF2-40B4-BE49-F238E27FC236}">
                <a16:creationId xmlns:a16="http://schemas.microsoft.com/office/drawing/2014/main" id="{1A570A03-052C-3341-9229-B254F4361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17080" r="4208" b="378"/>
          <a:stretch/>
        </p:blipFill>
        <p:spPr bwMode="auto">
          <a:xfrm>
            <a:off x="18632097" y="8878596"/>
            <a:ext cx="1122930" cy="11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Google Shape;317;p25">
            <a:extLst>
              <a:ext uri="{FF2B5EF4-FFF2-40B4-BE49-F238E27FC236}">
                <a16:creationId xmlns:a16="http://schemas.microsoft.com/office/drawing/2014/main" id="{96932698-057B-E945-B218-7FF86D405A70}"/>
              </a:ext>
            </a:extLst>
          </p:cNvPr>
          <p:cNvCxnSpPr>
            <a:cxnSpLocks/>
            <a:stCxn id="296" idx="0"/>
            <a:endCxn id="63" idx="2"/>
          </p:cNvCxnSpPr>
          <p:nvPr/>
        </p:nvCxnSpPr>
        <p:spPr>
          <a:xfrm flipH="1" flipV="1">
            <a:off x="17814149" y="6629843"/>
            <a:ext cx="1253991" cy="365416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2" name="Google Shape;317;p25">
            <a:extLst>
              <a:ext uri="{FF2B5EF4-FFF2-40B4-BE49-F238E27FC236}">
                <a16:creationId xmlns:a16="http://schemas.microsoft.com/office/drawing/2014/main" id="{E23BE977-2A81-AF4E-BED0-EBE134D1DDE3}"/>
              </a:ext>
            </a:extLst>
          </p:cNvPr>
          <p:cNvCxnSpPr>
            <a:cxnSpLocks/>
            <a:stCxn id="294" idx="0"/>
            <a:endCxn id="62" idx="2"/>
          </p:cNvCxnSpPr>
          <p:nvPr/>
        </p:nvCxnSpPr>
        <p:spPr>
          <a:xfrm flipH="1" flipV="1">
            <a:off x="13386733" y="6626575"/>
            <a:ext cx="2655579" cy="363136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5" name="Google Shape;316;p25">
            <a:extLst>
              <a:ext uri="{FF2B5EF4-FFF2-40B4-BE49-F238E27FC236}">
                <a16:creationId xmlns:a16="http://schemas.microsoft.com/office/drawing/2014/main" id="{99A7EEDC-ECB2-844C-B0B5-1F4CCD28D32A}"/>
              </a:ext>
            </a:extLst>
          </p:cNvPr>
          <p:cNvCxnSpPr>
            <a:cxnSpLocks/>
            <a:stCxn id="314" idx="0"/>
            <a:endCxn id="308" idx="2"/>
          </p:cNvCxnSpPr>
          <p:nvPr/>
        </p:nvCxnSpPr>
        <p:spPr>
          <a:xfrm flipH="1" flipV="1">
            <a:off x="9924101" y="6158664"/>
            <a:ext cx="420351" cy="257241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2818A7-44A1-E842-979A-794FE1873D67}"/>
              </a:ext>
            </a:extLst>
          </p:cNvPr>
          <p:cNvSpPr txBox="1"/>
          <p:nvPr/>
        </p:nvSpPr>
        <p:spPr>
          <a:xfrm>
            <a:off x="650732" y="4517184"/>
            <a:ext cx="6628738" cy="2959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围绕</a:t>
            </a:r>
            <a:r>
              <a:rPr lang="en-CN" sz="3200" dirty="0"/>
              <a:t>应用的多集群资源编排和</a:t>
            </a:r>
            <a:r>
              <a:rPr lang="en-US" sz="3200" dirty="0" err="1"/>
              <a:t>部署</a:t>
            </a:r>
            <a:endParaRPr lang="en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混合</a:t>
            </a:r>
            <a:r>
              <a:rPr lang="zh-CN" altLang="en-US" sz="3200" dirty="0"/>
              <a:t>环境</a:t>
            </a:r>
            <a:r>
              <a:rPr lang="en-CN" sz="3200" dirty="0"/>
              <a:t>差异化部署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围绕应用的多集群状态查询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跨环境部署工作流</a:t>
            </a:r>
          </a:p>
        </p:txBody>
      </p:sp>
    </p:spTree>
    <p:extLst>
      <p:ext uri="{BB962C8B-B14F-4D97-AF65-F5344CB8AC3E}">
        <p14:creationId xmlns:p14="http://schemas.microsoft.com/office/powerpoint/2010/main" val="337191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14157701" y="9503266"/>
            <a:ext cx="9407200" cy="2512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7377545" y="4170336"/>
            <a:ext cx="16791710" cy="3438258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r"/>
            <a:endParaRPr lang="en" sz="3200" dirty="0"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lang="en" sz="3200" dirty="0">
              <a:latin typeface="Calibri"/>
              <a:ea typeface="Calibri"/>
              <a:cs typeface="Calibri"/>
              <a:sym typeface="Calibri"/>
            </a:endParaRPr>
          </a:p>
          <a:p>
            <a:pPr algn="r"/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Control Plane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5898" y="4170335"/>
            <a:ext cx="1740066" cy="174013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 txBox="1"/>
          <p:nvPr/>
        </p:nvSpPr>
        <p:spPr>
          <a:xfrm>
            <a:off x="12310664" y="5321936"/>
            <a:ext cx="4164074" cy="836728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r>
              <a:rPr lang="zh-CN" altLang="en-US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  <a:endParaRPr sz="2134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7842064" y="5321936"/>
            <a:ext cx="4164074" cy="836728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C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C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zh-CN" altLang="en-US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）</a:t>
            </a:r>
            <a:endParaRPr sz="2134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16779264" y="5321972"/>
            <a:ext cx="4164074" cy="836728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2134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134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134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30680" y="11559334"/>
            <a:ext cx="1002546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/>
          <p:nvPr/>
        </p:nvSpPr>
        <p:spPr>
          <a:xfrm>
            <a:off x="7592739" y="9503266"/>
            <a:ext cx="5549450" cy="2687665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25"/>
          <p:cNvCxnSpPr>
            <a:cxnSpLocks/>
            <a:stCxn id="70" idx="0"/>
            <a:endCxn id="307" idx="2"/>
          </p:cNvCxnSpPr>
          <p:nvPr/>
        </p:nvCxnSpPr>
        <p:spPr>
          <a:xfrm flipH="1" flipV="1">
            <a:off x="14392701" y="6158664"/>
            <a:ext cx="2998131" cy="3924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8" name="Google Shape;3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2752" y="11263394"/>
            <a:ext cx="1900710" cy="10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 txBox="1"/>
          <p:nvPr/>
        </p:nvSpPr>
        <p:spPr>
          <a:xfrm>
            <a:off x="8407823" y="12024181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Clouds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17814149" y="11904547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 Clusters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25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9537" t="29507" r="8521" b="28235"/>
          <a:stretch/>
        </p:blipFill>
        <p:spPr>
          <a:xfrm>
            <a:off x="7750064" y="11681792"/>
            <a:ext cx="1649014" cy="29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 descr="Image result for aws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0162" y="11494789"/>
            <a:ext cx="812280" cy="60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 descr="Image result for google cloud platform"/>
          <p:cNvPicPr preferRelativeResize="0"/>
          <p:nvPr/>
        </p:nvPicPr>
        <p:blipFill rotWithShape="1">
          <a:blip r:embed="rId8">
            <a:alphaModFix/>
          </a:blip>
          <a:srcRect l="20622" t="11722" r="20622" b="34403"/>
          <a:stretch/>
        </p:blipFill>
        <p:spPr>
          <a:xfrm>
            <a:off x="10368592" y="11513583"/>
            <a:ext cx="621186" cy="5105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231;p23">
            <a:extLst>
              <a:ext uri="{FF2B5EF4-FFF2-40B4-BE49-F238E27FC236}">
                <a16:creationId xmlns:a16="http://schemas.microsoft.com/office/drawing/2014/main" id="{D1084D7B-80AF-D140-A33C-8A2B16E13A0A}"/>
              </a:ext>
            </a:extLst>
          </p:cNvPr>
          <p:cNvSpPr txBox="1">
            <a:spLocks/>
          </p:cNvSpPr>
          <p:nvPr/>
        </p:nvSpPr>
        <p:spPr>
          <a:xfrm>
            <a:off x="474918" y="447311"/>
            <a:ext cx="18598056" cy="70733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用户场景四：云资源 </a:t>
            </a:r>
            <a:r>
              <a:rPr lang="en-US" altLang="zh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BaaS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化，多云</a:t>
            </a:r>
            <a:r>
              <a:rPr lang="en-US" altLang="zh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混合云统一资源对接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79343-69F2-4640-B4A5-D0B39A734851}"/>
              </a:ext>
            </a:extLst>
          </p:cNvPr>
          <p:cNvSpPr txBox="1"/>
          <p:nvPr/>
        </p:nvSpPr>
        <p:spPr>
          <a:xfrm>
            <a:off x="8193780" y="4395619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Application</a:t>
            </a:r>
          </a:p>
        </p:txBody>
      </p:sp>
      <p:sp>
        <p:nvSpPr>
          <p:cNvPr id="62" name="Google Shape;220;p23">
            <a:extLst>
              <a:ext uri="{FF2B5EF4-FFF2-40B4-BE49-F238E27FC236}">
                <a16:creationId xmlns:a16="http://schemas.microsoft.com/office/drawing/2014/main" id="{42911010-7A9C-EF4A-AD13-B44A2CACA62C}"/>
              </a:ext>
            </a:extLst>
          </p:cNvPr>
          <p:cNvSpPr/>
          <p:nvPr/>
        </p:nvSpPr>
        <p:spPr>
          <a:xfrm>
            <a:off x="12615764" y="6167697"/>
            <a:ext cx="1557516" cy="531766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Trait</a:t>
            </a:r>
            <a:r>
              <a:rPr lang="zh-CN" altLang="en-US" sz="1600" dirty="0"/>
              <a:t> （</a:t>
            </a:r>
            <a:r>
              <a:rPr lang="en-US" altLang="zh-CN" sz="1600" dirty="0"/>
              <a:t>Log</a:t>
            </a:r>
            <a:r>
              <a:rPr lang="zh-CN" altLang="en-US" sz="1600" dirty="0"/>
              <a:t>）</a:t>
            </a:r>
            <a:endParaRPr sz="1600" dirty="0"/>
          </a:p>
        </p:txBody>
      </p:sp>
      <p:sp>
        <p:nvSpPr>
          <p:cNvPr id="63" name="Google Shape;220;p23">
            <a:extLst>
              <a:ext uri="{FF2B5EF4-FFF2-40B4-BE49-F238E27FC236}">
                <a16:creationId xmlns:a16="http://schemas.microsoft.com/office/drawing/2014/main" id="{703DCFCF-BEB0-184A-BEE2-B42F4046F416}"/>
              </a:ext>
            </a:extLst>
          </p:cNvPr>
          <p:cNvSpPr/>
          <p:nvPr/>
        </p:nvSpPr>
        <p:spPr>
          <a:xfrm>
            <a:off x="17043180" y="6170965"/>
            <a:ext cx="1541938" cy="45887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traits</a:t>
            </a:r>
            <a:endParaRPr sz="1600" dirty="0"/>
          </a:p>
        </p:txBody>
      </p:sp>
      <p:cxnSp>
        <p:nvCxnSpPr>
          <p:cNvPr id="72" name="Google Shape;317;p25">
            <a:extLst>
              <a:ext uri="{FF2B5EF4-FFF2-40B4-BE49-F238E27FC236}">
                <a16:creationId xmlns:a16="http://schemas.microsoft.com/office/drawing/2014/main" id="{E23BE977-2A81-AF4E-BED0-EBE134D1DDE3}"/>
              </a:ext>
            </a:extLst>
          </p:cNvPr>
          <p:cNvCxnSpPr>
            <a:cxnSpLocks/>
            <a:stCxn id="48" idx="0"/>
            <a:endCxn id="308" idx="2"/>
          </p:cNvCxnSpPr>
          <p:nvPr/>
        </p:nvCxnSpPr>
        <p:spPr>
          <a:xfrm flipH="1" flipV="1">
            <a:off x="9924101" y="6158664"/>
            <a:ext cx="5609641" cy="3924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5" name="Google Shape;316;p25">
            <a:extLst>
              <a:ext uri="{FF2B5EF4-FFF2-40B4-BE49-F238E27FC236}">
                <a16:creationId xmlns:a16="http://schemas.microsoft.com/office/drawing/2014/main" id="{99A7EEDC-ECB2-844C-B0B5-1F4CCD28D32A}"/>
              </a:ext>
            </a:extLst>
          </p:cNvPr>
          <p:cNvCxnSpPr>
            <a:cxnSpLocks/>
            <a:stCxn id="6" idx="0"/>
            <a:endCxn id="308" idx="2"/>
          </p:cNvCxnSpPr>
          <p:nvPr/>
        </p:nvCxnSpPr>
        <p:spPr>
          <a:xfrm flipV="1">
            <a:off x="8366585" y="6158664"/>
            <a:ext cx="1557516" cy="37775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2818A7-44A1-E842-979A-794FE1873D67}"/>
              </a:ext>
            </a:extLst>
          </p:cNvPr>
          <p:cNvSpPr txBox="1"/>
          <p:nvPr/>
        </p:nvSpPr>
        <p:spPr>
          <a:xfrm>
            <a:off x="182527" y="4546721"/>
            <a:ext cx="6585457" cy="222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以应用为核心的云资源创建和绑定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多租户支持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多云</a:t>
            </a:r>
            <a:r>
              <a:rPr lang="zh-CN" altLang="en-US" sz="3200" dirty="0"/>
              <a:t>、混合环境</a:t>
            </a:r>
            <a:r>
              <a:rPr lang="en-CN" sz="3200" dirty="0"/>
              <a:t>统一</a:t>
            </a:r>
            <a:r>
              <a:rPr lang="zh-CN" altLang="en-US" sz="3200" dirty="0"/>
              <a:t> </a:t>
            </a:r>
            <a:r>
              <a:rPr lang="en-US" altLang="zh-CN" sz="3200" dirty="0"/>
              <a:t>spec</a:t>
            </a:r>
            <a:r>
              <a:rPr lang="zh-CN" altLang="en-US" sz="3200" dirty="0"/>
              <a:t> 对接</a:t>
            </a:r>
            <a:endParaRPr lang="en-C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6C94D-C1CF-4143-8C42-0197C55B4E9D}"/>
              </a:ext>
            </a:extLst>
          </p:cNvPr>
          <p:cNvSpPr/>
          <p:nvPr/>
        </p:nvSpPr>
        <p:spPr>
          <a:xfrm>
            <a:off x="7750064" y="9936240"/>
            <a:ext cx="1233041" cy="775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RDS</a:t>
            </a:r>
            <a:endParaRPr lang="en-CN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6473D0-A9CA-C24A-8775-44BC4E362F94}"/>
              </a:ext>
            </a:extLst>
          </p:cNvPr>
          <p:cNvSpPr/>
          <p:nvPr/>
        </p:nvSpPr>
        <p:spPr>
          <a:xfrm>
            <a:off x="10563403" y="9928451"/>
            <a:ext cx="1129400" cy="79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SLS</a:t>
            </a:r>
            <a:endParaRPr lang="en-CN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46E8FA-B819-6C48-9BDA-3BF66A8623E4}"/>
              </a:ext>
            </a:extLst>
          </p:cNvPr>
          <p:cNvSpPr/>
          <p:nvPr/>
        </p:nvSpPr>
        <p:spPr>
          <a:xfrm>
            <a:off x="11877294" y="9947380"/>
            <a:ext cx="1129400" cy="775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ARMS</a:t>
            </a:r>
            <a:endParaRPr lang="en-CN" sz="2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BFE268B-0FE6-AF4A-9423-FA7817CC9CBB}"/>
              </a:ext>
            </a:extLst>
          </p:cNvPr>
          <p:cNvSpPr/>
          <p:nvPr/>
        </p:nvSpPr>
        <p:spPr>
          <a:xfrm>
            <a:off x="14775205" y="10083507"/>
            <a:ext cx="1517073" cy="7752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MYSQL</a:t>
            </a:r>
            <a:endParaRPr lang="en-CN" sz="2400" dirty="0"/>
          </a:p>
        </p:txBody>
      </p:sp>
      <p:pic>
        <p:nvPicPr>
          <p:cNvPr id="2052" name="Picture 4" descr="Terraform Logos - Terraform by HashiCorp">
            <a:extLst>
              <a:ext uri="{FF2B5EF4-FFF2-40B4-BE49-F238E27FC236}">
                <a16:creationId xmlns:a16="http://schemas.microsoft.com/office/drawing/2014/main" id="{6CA02EF9-D9E7-FA42-A83E-6817F37E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91" y="8064569"/>
            <a:ext cx="3811612" cy="9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704F0E8-2828-1340-B47F-97B0E5E3150E}"/>
              </a:ext>
            </a:extLst>
          </p:cNvPr>
          <p:cNvSpPr/>
          <p:nvPr/>
        </p:nvSpPr>
        <p:spPr>
          <a:xfrm>
            <a:off x="9173037" y="9941771"/>
            <a:ext cx="1233041" cy="775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ACK</a:t>
            </a:r>
            <a:endParaRPr lang="en-CN" sz="2400" dirty="0"/>
          </a:p>
        </p:txBody>
      </p:sp>
      <p:cxnSp>
        <p:nvCxnSpPr>
          <p:cNvPr id="59" name="Google Shape;317;p25">
            <a:extLst>
              <a:ext uri="{FF2B5EF4-FFF2-40B4-BE49-F238E27FC236}">
                <a16:creationId xmlns:a16="http://schemas.microsoft.com/office/drawing/2014/main" id="{C76A80BC-5CC7-CF41-A5A8-8BAC8F93F95C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9789558" y="6174071"/>
            <a:ext cx="4525932" cy="3767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4" name="Google Shape;317;p25">
            <a:extLst>
              <a:ext uri="{FF2B5EF4-FFF2-40B4-BE49-F238E27FC236}">
                <a16:creationId xmlns:a16="http://schemas.microsoft.com/office/drawing/2014/main" id="{288FB6C5-F2A2-8D45-9259-93E3C07AA02F}"/>
              </a:ext>
            </a:extLst>
          </p:cNvPr>
          <p:cNvCxnSpPr>
            <a:cxnSpLocks/>
            <a:stCxn id="41" idx="0"/>
            <a:endCxn id="62" idx="2"/>
          </p:cNvCxnSpPr>
          <p:nvPr/>
        </p:nvCxnSpPr>
        <p:spPr>
          <a:xfrm flipV="1">
            <a:off x="11128103" y="6699463"/>
            <a:ext cx="2266419" cy="322898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5" name="Google Shape;220;p23">
            <a:extLst>
              <a:ext uri="{FF2B5EF4-FFF2-40B4-BE49-F238E27FC236}">
                <a16:creationId xmlns:a16="http://schemas.microsoft.com/office/drawing/2014/main" id="{3776C703-7754-D245-BE7D-1E996324DFCB}"/>
              </a:ext>
            </a:extLst>
          </p:cNvPr>
          <p:cNvSpPr/>
          <p:nvPr/>
        </p:nvSpPr>
        <p:spPr>
          <a:xfrm>
            <a:off x="14974105" y="6174071"/>
            <a:ext cx="1466630" cy="49406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Trait</a:t>
            </a:r>
            <a:r>
              <a:rPr lang="zh-CN" altLang="en-US" sz="1600" dirty="0"/>
              <a:t> （</a:t>
            </a:r>
            <a:r>
              <a:rPr lang="en-US" altLang="zh-CN" sz="1600" dirty="0"/>
              <a:t>Metrics</a:t>
            </a:r>
            <a:r>
              <a:rPr lang="zh-CN" altLang="en-US" sz="1600" dirty="0"/>
              <a:t>）</a:t>
            </a:r>
            <a:endParaRPr sz="1600" dirty="0"/>
          </a:p>
        </p:txBody>
      </p:sp>
      <p:cxnSp>
        <p:nvCxnSpPr>
          <p:cNvPr id="66" name="Google Shape;317;p25">
            <a:extLst>
              <a:ext uri="{FF2B5EF4-FFF2-40B4-BE49-F238E27FC236}">
                <a16:creationId xmlns:a16="http://schemas.microsoft.com/office/drawing/2014/main" id="{5364E1D0-C9B0-6E4A-9075-247ACE8DBD74}"/>
              </a:ext>
            </a:extLst>
          </p:cNvPr>
          <p:cNvCxnSpPr>
            <a:cxnSpLocks/>
            <a:stCxn id="42" idx="0"/>
            <a:endCxn id="65" idx="2"/>
          </p:cNvCxnSpPr>
          <p:nvPr/>
        </p:nvCxnSpPr>
        <p:spPr>
          <a:xfrm flipV="1">
            <a:off x="12441994" y="6668139"/>
            <a:ext cx="3265426" cy="327924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733794A-5BC5-304E-A3DE-F0F605E0E945}"/>
              </a:ext>
            </a:extLst>
          </p:cNvPr>
          <p:cNvSpPr/>
          <p:nvPr/>
        </p:nvSpPr>
        <p:spPr>
          <a:xfrm>
            <a:off x="16632295" y="10083507"/>
            <a:ext cx="1517073" cy="7752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Pod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CAE22C1-DA3D-1949-80E4-20E0DC37F3C5}"/>
              </a:ext>
            </a:extLst>
          </p:cNvPr>
          <p:cNvSpPr/>
          <p:nvPr/>
        </p:nvSpPr>
        <p:spPr>
          <a:xfrm>
            <a:off x="18581525" y="10083507"/>
            <a:ext cx="2117166" cy="7752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ElasticSearch</a:t>
            </a:r>
          </a:p>
        </p:txBody>
      </p:sp>
      <p:cxnSp>
        <p:nvCxnSpPr>
          <p:cNvPr id="74" name="Google Shape;317;p25">
            <a:extLst>
              <a:ext uri="{FF2B5EF4-FFF2-40B4-BE49-F238E27FC236}">
                <a16:creationId xmlns:a16="http://schemas.microsoft.com/office/drawing/2014/main" id="{BCFABA38-7F31-5F40-BD11-9E760A58554C}"/>
              </a:ext>
            </a:extLst>
          </p:cNvPr>
          <p:cNvCxnSpPr>
            <a:cxnSpLocks/>
            <a:stCxn id="73" idx="0"/>
            <a:endCxn id="62" idx="2"/>
          </p:cNvCxnSpPr>
          <p:nvPr/>
        </p:nvCxnSpPr>
        <p:spPr>
          <a:xfrm flipH="1" flipV="1">
            <a:off x="13394522" y="6699463"/>
            <a:ext cx="6245586" cy="338404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8B263CE-1D54-914D-AD6E-3745FAD0CBDC}"/>
              </a:ext>
            </a:extLst>
          </p:cNvPr>
          <p:cNvSpPr/>
          <p:nvPr/>
        </p:nvSpPr>
        <p:spPr>
          <a:xfrm>
            <a:off x="21172412" y="10071883"/>
            <a:ext cx="2117166" cy="7752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Promethus</a:t>
            </a:r>
          </a:p>
        </p:txBody>
      </p:sp>
      <p:cxnSp>
        <p:nvCxnSpPr>
          <p:cNvPr id="80" name="Google Shape;317;p25">
            <a:extLst>
              <a:ext uri="{FF2B5EF4-FFF2-40B4-BE49-F238E27FC236}">
                <a16:creationId xmlns:a16="http://schemas.microsoft.com/office/drawing/2014/main" id="{E42725BC-706E-7F42-9917-426C09CD95A7}"/>
              </a:ext>
            </a:extLst>
          </p:cNvPr>
          <p:cNvCxnSpPr>
            <a:cxnSpLocks/>
            <a:stCxn id="79" idx="0"/>
            <a:endCxn id="65" idx="2"/>
          </p:cNvCxnSpPr>
          <p:nvPr/>
        </p:nvCxnSpPr>
        <p:spPr>
          <a:xfrm flipH="1" flipV="1">
            <a:off x="15707420" y="6668139"/>
            <a:ext cx="6523575" cy="340374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" name="Curved Down Arrow 36">
            <a:extLst>
              <a:ext uri="{FF2B5EF4-FFF2-40B4-BE49-F238E27FC236}">
                <a16:creationId xmlns:a16="http://schemas.microsoft.com/office/drawing/2014/main" id="{65D25D9E-1840-1849-B2F4-76D7A87ABB13}"/>
              </a:ext>
            </a:extLst>
          </p:cNvPr>
          <p:cNvSpPr/>
          <p:nvPr/>
        </p:nvSpPr>
        <p:spPr>
          <a:xfrm>
            <a:off x="11649523" y="4546721"/>
            <a:ext cx="1036620" cy="63923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EB5D5B-16D4-5F44-BB49-5BBFFAFFE078}"/>
              </a:ext>
            </a:extLst>
          </p:cNvPr>
          <p:cNvSpPr txBox="1"/>
          <p:nvPr/>
        </p:nvSpPr>
        <p:spPr>
          <a:xfrm>
            <a:off x="12457629" y="443545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Binding</a:t>
            </a:r>
          </a:p>
        </p:txBody>
      </p:sp>
    </p:spTree>
    <p:extLst>
      <p:ext uri="{BB962C8B-B14F-4D97-AF65-F5344CB8AC3E}">
        <p14:creationId xmlns:p14="http://schemas.microsoft.com/office/powerpoint/2010/main" val="1140476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>
            <a:off x="7611888" y="4281952"/>
            <a:ext cx="1721600" cy="9680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 Pipeline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9729594" y="4274758"/>
            <a:ext cx="1721600" cy="9680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</a:t>
            </a:r>
            <a:endParaRPr sz="2934"/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5610" y="3477643"/>
            <a:ext cx="708216" cy="978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3"/>
          <p:cNvGrpSpPr/>
          <p:nvPr/>
        </p:nvGrpSpPr>
        <p:grpSpPr>
          <a:xfrm>
            <a:off x="11961876" y="4263656"/>
            <a:ext cx="1721400" cy="968400"/>
            <a:chOff x="6794572" y="2255572"/>
            <a:chExt cx="860700" cy="484200"/>
          </a:xfrm>
        </p:grpSpPr>
        <p:sp>
          <p:nvSpPr>
            <p:cNvPr id="237" name="Google Shape;237;p23"/>
            <p:cNvSpPr/>
            <p:nvPr/>
          </p:nvSpPr>
          <p:spPr>
            <a:xfrm>
              <a:off x="6794572" y="2255572"/>
              <a:ext cx="860700" cy="484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66" tIns="91400" rIns="182866" bIns="91400" anchor="ctr" anchorCtr="0">
              <a:noAutofit/>
            </a:bodyPr>
            <a:lstStyle/>
            <a:p>
              <a:pPr algn="ctr"/>
              <a:endParaRPr sz="373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8" name="Google Shape;238;p23" descr="Press kit | GitLab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71758" y="2276844"/>
              <a:ext cx="487065" cy="441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3"/>
          <p:cNvSpPr/>
          <p:nvPr/>
        </p:nvSpPr>
        <p:spPr>
          <a:xfrm>
            <a:off x="15167054" y="5468912"/>
            <a:ext cx="2366400" cy="57360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Artifact Registry</a:t>
            </a:r>
            <a:endParaRPr sz="21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4489424" y="5468912"/>
            <a:ext cx="2366400" cy="57360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Src  Code Repo</a:t>
            </a:r>
            <a:endParaRPr sz="21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3" descr="GitHub Logos and Usage · GitHu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43" y="4269689"/>
            <a:ext cx="1145658" cy="11456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3"/>
          <p:cNvCxnSpPr>
            <a:stCxn id="240" idx="3"/>
            <a:endCxn id="239" idx="1"/>
          </p:cNvCxnSpPr>
          <p:nvPr/>
        </p:nvCxnSpPr>
        <p:spPr>
          <a:xfrm>
            <a:off x="6855824" y="5755712"/>
            <a:ext cx="8311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3" name="Google Shape;243;p23"/>
          <p:cNvSpPr/>
          <p:nvPr/>
        </p:nvSpPr>
        <p:spPr>
          <a:xfrm>
            <a:off x="8885832" y="9332156"/>
            <a:ext cx="3142400" cy="968000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KubeVela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" name="Google Shape;244;p23"/>
          <p:cNvCxnSpPr>
            <a:stCxn id="239" idx="2"/>
            <a:endCxn id="245" idx="0"/>
          </p:cNvCxnSpPr>
          <p:nvPr/>
        </p:nvCxnSpPr>
        <p:spPr>
          <a:xfrm rot="5400000">
            <a:off x="9565054" y="1434912"/>
            <a:ext cx="2177600" cy="113928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FFAB40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246" name="Google Shape;246;p23"/>
          <p:cNvSpPr/>
          <p:nvPr/>
        </p:nvSpPr>
        <p:spPr>
          <a:xfrm>
            <a:off x="18940802" y="8370816"/>
            <a:ext cx="4388000" cy="678400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Runtime K8s Cluster 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18940802" y="9407046"/>
            <a:ext cx="4388000" cy="678400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 Services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8885834" y="10448518"/>
            <a:ext cx="3142400" cy="678400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 Plane K8s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23"/>
          <p:cNvCxnSpPr>
            <a:stCxn id="243" idx="3"/>
            <a:endCxn id="246" idx="1"/>
          </p:cNvCxnSpPr>
          <p:nvPr/>
        </p:nvCxnSpPr>
        <p:spPr>
          <a:xfrm rot="10800000" flipH="1">
            <a:off x="12028232" y="8709756"/>
            <a:ext cx="6912800" cy="110640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1" name="Google Shape;251;p23"/>
          <p:cNvCxnSpPr>
            <a:stCxn id="243" idx="3"/>
            <a:endCxn id="247" idx="1"/>
          </p:cNvCxnSpPr>
          <p:nvPr/>
        </p:nvCxnSpPr>
        <p:spPr>
          <a:xfrm rot="10800000" flipH="1">
            <a:off x="12028232" y="9746556"/>
            <a:ext cx="6912800" cy="6960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2" name="Google Shape;252;p23"/>
          <p:cNvCxnSpPr>
            <a:cxnSpLocks/>
            <a:stCxn id="243" idx="3"/>
          </p:cNvCxnSpPr>
          <p:nvPr/>
        </p:nvCxnSpPr>
        <p:spPr>
          <a:xfrm>
            <a:off x="12028232" y="9816156"/>
            <a:ext cx="6912800" cy="97120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3" name="Google Shape;253;p23"/>
          <p:cNvSpPr/>
          <p:nvPr/>
        </p:nvSpPr>
        <p:spPr>
          <a:xfrm>
            <a:off x="3774024" y="9529382"/>
            <a:ext cx="2366400" cy="57360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Config Repo</a:t>
            </a:r>
            <a:endParaRPr sz="21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23" descr="GitHub Logos and Usage · GitHu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4377" y="8220257"/>
            <a:ext cx="1145658" cy="11456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3"/>
          <p:cNvCxnSpPr>
            <a:stCxn id="253" idx="3"/>
            <a:endCxn id="243" idx="1"/>
          </p:cNvCxnSpPr>
          <p:nvPr/>
        </p:nvCxnSpPr>
        <p:spPr>
          <a:xfrm>
            <a:off x="6140424" y="9816182"/>
            <a:ext cx="27456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ysDot"/>
            <a:miter lim="800000"/>
            <a:headEnd type="triangle" w="sm" len="sm"/>
            <a:tailEnd type="triangle" w="med" len="med"/>
          </a:ln>
        </p:spPr>
      </p:cxnSp>
      <p:sp>
        <p:nvSpPr>
          <p:cNvPr id="255" name="Google Shape;255;p23"/>
          <p:cNvSpPr txBox="1"/>
          <p:nvPr/>
        </p:nvSpPr>
        <p:spPr>
          <a:xfrm>
            <a:off x="6351208" y="7196464"/>
            <a:ext cx="3142400" cy="92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pPr algn="ctr"/>
            <a:r>
              <a:rPr lang="en" sz="2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Auto or manually configure</a:t>
            </a:r>
            <a:endParaRPr sz="2934">
              <a:solidFill>
                <a:srgbClr val="ED7D31"/>
              </a:solidFill>
            </a:endParaRPr>
          </a:p>
        </p:txBody>
      </p:sp>
      <p:cxnSp>
        <p:nvCxnSpPr>
          <p:cNvPr id="256" name="Google Shape;256;p23"/>
          <p:cNvCxnSpPr>
            <a:stCxn id="239" idx="3"/>
            <a:endCxn id="246" idx="0"/>
          </p:cNvCxnSpPr>
          <p:nvPr/>
        </p:nvCxnSpPr>
        <p:spPr>
          <a:xfrm>
            <a:off x="17533454" y="5755712"/>
            <a:ext cx="3601600" cy="2615200"/>
          </a:xfrm>
          <a:prstGeom prst="bentConnector2">
            <a:avLst/>
          </a:prstGeom>
          <a:noFill/>
          <a:ln w="9525" cap="flat" cmpd="sng">
            <a:solidFill>
              <a:srgbClr val="FFAB40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257" name="Google Shape;257;p23"/>
          <p:cNvSpPr txBox="1"/>
          <p:nvPr/>
        </p:nvSpPr>
        <p:spPr>
          <a:xfrm>
            <a:off x="21259138" y="5821562"/>
            <a:ext cx="3916000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Download Artifacts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23"/>
          <p:cNvCxnSpPr/>
          <p:nvPr/>
        </p:nvCxnSpPr>
        <p:spPr>
          <a:xfrm>
            <a:off x="1826850" y="6646164"/>
            <a:ext cx="21991200" cy="3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23"/>
          <p:cNvSpPr txBox="1"/>
          <p:nvPr/>
        </p:nvSpPr>
        <p:spPr>
          <a:xfrm>
            <a:off x="1979280" y="4643199"/>
            <a:ext cx="1297600" cy="75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r>
              <a:rPr lang="en" sz="3734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</a:t>
            </a:r>
            <a:endParaRPr sz="2934"/>
          </a:p>
        </p:txBody>
      </p:sp>
      <p:sp>
        <p:nvSpPr>
          <p:cNvPr id="260" name="Google Shape;260;p23"/>
          <p:cNvSpPr txBox="1"/>
          <p:nvPr/>
        </p:nvSpPr>
        <p:spPr>
          <a:xfrm>
            <a:off x="1964706" y="9902999"/>
            <a:ext cx="1721600" cy="75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r>
              <a:rPr lang="en" sz="3734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CD</a:t>
            </a:r>
            <a:endParaRPr sz="2934"/>
          </a:p>
        </p:txBody>
      </p:sp>
      <p:sp>
        <p:nvSpPr>
          <p:cNvPr id="261" name="Google Shape;261;p23"/>
          <p:cNvSpPr txBox="1"/>
          <p:nvPr/>
        </p:nvSpPr>
        <p:spPr>
          <a:xfrm>
            <a:off x="3563230" y="10300130"/>
            <a:ext cx="2788000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pPr algn="ctr"/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 YAML</a:t>
            </a:r>
            <a:endParaRPr sz="24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23"/>
          <p:cNvCxnSpPr/>
          <p:nvPr/>
        </p:nvCxnSpPr>
        <p:spPr>
          <a:xfrm flipH="1">
            <a:off x="15484134" y="8315760"/>
            <a:ext cx="800" cy="300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63" name="Google Shape;263;p23"/>
          <p:cNvSpPr txBox="1"/>
          <p:nvPr/>
        </p:nvSpPr>
        <p:spPr>
          <a:xfrm>
            <a:off x="11760000" y="11640948"/>
            <a:ext cx="7180800" cy="116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4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2134" dirty="0" err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ull</a:t>
            </a:r>
            <a:r>
              <a:rPr lang="zh-CN" altLang="en-US" sz="2134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34" dirty="0" err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模式下</a:t>
            </a:r>
            <a:r>
              <a:rPr lang="zh-CN" altLang="en-US" sz="2134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" sz="2134" dirty="0" err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控制面数据下发以后</a:t>
            </a:r>
            <a:r>
              <a:rPr lang="zh-CN" altLang="en-US" sz="2134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-US" altLang="zh-CN" sz="2134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r>
              <a:rPr lang="zh-CN" altLang="en-US" sz="2134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集群会自动订阅数据</a:t>
            </a:r>
            <a:r>
              <a:rPr lang="en-US" altLang="zh-CN" sz="2134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repo</a:t>
            </a:r>
            <a:r>
              <a:rPr lang="zh-CN" altLang="en-US" sz="2134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的变化，形成集群自治</a:t>
            </a:r>
            <a:endParaRPr sz="2134" dirty="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6623606" y="9191696"/>
            <a:ext cx="1365600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Sync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23"/>
          <p:cNvCxnSpPr>
            <a:endCxn id="243" idx="0"/>
          </p:cNvCxnSpPr>
          <p:nvPr/>
        </p:nvCxnSpPr>
        <p:spPr>
          <a:xfrm>
            <a:off x="10453032" y="5782556"/>
            <a:ext cx="4000" cy="3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23"/>
          <p:cNvSpPr txBox="1"/>
          <p:nvPr/>
        </p:nvSpPr>
        <p:spPr>
          <a:xfrm>
            <a:off x="9643330" y="7384028"/>
            <a:ext cx="3776800" cy="92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 </a:t>
            </a:r>
            <a:r>
              <a:rPr lang="en" sz="2400" i="1">
                <a:latin typeface="Calibri"/>
                <a:ea typeface="Calibri"/>
                <a:cs typeface="Calibri"/>
                <a:sym typeface="Calibri"/>
              </a:rPr>
              <a:t>app.yaml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(legacy mode)</a:t>
            </a:r>
            <a:endParaRPr sz="2934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BF49B1-3CED-C14A-949D-063B74454250}"/>
              </a:ext>
            </a:extLst>
          </p:cNvPr>
          <p:cNvSpPr/>
          <p:nvPr/>
        </p:nvSpPr>
        <p:spPr>
          <a:xfrm>
            <a:off x="22040765" y="676579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800" b="1" dirty="0">
                <a:solidFill>
                  <a:srgbClr val="212121"/>
                </a:solidFill>
                <a:cs typeface="Calibri"/>
                <a:sym typeface="Calibri"/>
              </a:rPr>
              <a:t>订阅模型</a:t>
            </a:r>
            <a:endParaRPr lang="en-CN" sz="2800" dirty="0"/>
          </a:p>
        </p:txBody>
      </p:sp>
      <p:sp>
        <p:nvSpPr>
          <p:cNvPr id="47" name="Google Shape;231;p23">
            <a:extLst>
              <a:ext uri="{FF2B5EF4-FFF2-40B4-BE49-F238E27FC236}">
                <a16:creationId xmlns:a16="http://schemas.microsoft.com/office/drawing/2014/main" id="{1610D29B-1AA0-2543-A2D6-34352DD2F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703" y="463763"/>
            <a:ext cx="18598056" cy="707334"/>
          </a:xfrm>
          <a:prstGeom prst="rect">
            <a:avLst/>
          </a:prstGeom>
        </p:spPr>
        <p:txBody>
          <a:bodyPr spcFirstLastPara="1" vert="horz" wrap="square" lIns="243800" tIns="243800" rIns="243800" bIns="243800" rtlCol="0" anchor="t" anchorCtr="0">
            <a:noAutofit/>
          </a:bodyPr>
          <a:lstStyle/>
          <a:p>
            <a:r>
              <a:rPr lang="en" sz="49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用户场景五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49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GitOps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多集群</a:t>
            </a:r>
            <a:r>
              <a:rPr lang="en-US" altLang="zh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多环境应用交付</a:t>
            </a:r>
            <a:endParaRPr sz="49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Google Shape;311;p25">
            <a:extLst>
              <a:ext uri="{FF2B5EF4-FFF2-40B4-BE49-F238E27FC236}">
                <a16:creationId xmlns:a16="http://schemas.microsoft.com/office/drawing/2014/main" id="{0C1B4E2D-A5C4-484A-8B0E-EA5FC8A49D15}"/>
              </a:ext>
            </a:extLst>
          </p:cNvPr>
          <p:cNvSpPr/>
          <p:nvPr/>
        </p:nvSpPr>
        <p:spPr>
          <a:xfrm>
            <a:off x="18978279" y="10443277"/>
            <a:ext cx="4313554" cy="140465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319;p25">
            <a:extLst>
              <a:ext uri="{FF2B5EF4-FFF2-40B4-BE49-F238E27FC236}">
                <a16:creationId xmlns:a16="http://schemas.microsoft.com/office/drawing/2014/main" id="{7CC5280C-D75E-7D40-97A0-FC4A2B6375D5}"/>
              </a:ext>
            </a:extLst>
          </p:cNvPr>
          <p:cNvSpPr txBox="1"/>
          <p:nvPr/>
        </p:nvSpPr>
        <p:spPr>
          <a:xfrm>
            <a:off x="19324448" y="12157813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IoT/Edge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325;p25">
            <a:extLst>
              <a:ext uri="{FF2B5EF4-FFF2-40B4-BE49-F238E27FC236}">
                <a16:creationId xmlns:a16="http://schemas.microsoft.com/office/drawing/2014/main" id="{7F1B7621-F14E-3C47-AB87-DD0C9EF0B0F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722369" y="10923663"/>
            <a:ext cx="1377314" cy="4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26;p25">
            <a:extLst>
              <a:ext uri="{FF2B5EF4-FFF2-40B4-BE49-F238E27FC236}">
                <a16:creationId xmlns:a16="http://schemas.microsoft.com/office/drawing/2014/main" id="{97E3439E-6C3B-C74E-A753-593F5300D06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368273" y="10905893"/>
            <a:ext cx="723746" cy="5071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198C0B-D95F-264B-BD38-D21469F6A2D5}"/>
              </a:ext>
            </a:extLst>
          </p:cNvPr>
          <p:cNvSpPr txBox="1"/>
          <p:nvPr/>
        </p:nvSpPr>
        <p:spPr>
          <a:xfrm>
            <a:off x="13789051" y="8505416"/>
            <a:ext cx="318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endParaRPr lang="en-C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0B9FB5-F53D-2241-B972-AD0FA6B1A6F5}"/>
              </a:ext>
            </a:extLst>
          </p:cNvPr>
          <p:cNvSpPr txBox="1"/>
          <p:nvPr/>
        </p:nvSpPr>
        <p:spPr>
          <a:xfrm>
            <a:off x="16672658" y="1203196"/>
            <a:ext cx="6731330" cy="222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无缝对接</a:t>
            </a:r>
            <a:r>
              <a:rPr lang="zh-CN" altLang="en-US" sz="3200" dirty="0"/>
              <a:t>各类传统 </a:t>
            </a:r>
            <a:r>
              <a:rPr lang="en-US" altLang="zh-CN" sz="3200" dirty="0"/>
              <a:t>CI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/>
              <a:t>完全基于</a:t>
            </a:r>
            <a:r>
              <a:rPr lang="zh-CN" altLang="en-US" sz="3200" dirty="0"/>
              <a:t> </a:t>
            </a:r>
            <a:r>
              <a:rPr lang="en-US" altLang="zh-CN" sz="3200" dirty="0"/>
              <a:t>Pull</a:t>
            </a:r>
            <a:r>
              <a:rPr lang="zh-CN" altLang="en-US" sz="3200" dirty="0"/>
              <a:t> 模式的 </a:t>
            </a:r>
            <a:r>
              <a:rPr lang="en-US" altLang="zh-CN" sz="3200" dirty="0" err="1"/>
              <a:t>GitOps</a:t>
            </a:r>
            <a:r>
              <a:rPr lang="zh-CN" altLang="en-US" sz="3200" dirty="0"/>
              <a:t> 支持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基于集群环境的自治</a:t>
            </a:r>
            <a:endParaRPr lang="en-CN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79;p25">
            <a:extLst>
              <a:ext uri="{FF2B5EF4-FFF2-40B4-BE49-F238E27FC236}">
                <a16:creationId xmlns:a16="http://schemas.microsoft.com/office/drawing/2014/main" id="{7493A9AB-703A-E94B-B014-5053FC525696}"/>
              </a:ext>
            </a:extLst>
          </p:cNvPr>
          <p:cNvSpPr/>
          <p:nvPr/>
        </p:nvSpPr>
        <p:spPr>
          <a:xfrm>
            <a:off x="6894049" y="3615233"/>
            <a:ext cx="17380595" cy="4092643"/>
          </a:xfrm>
          <a:prstGeom prst="rect">
            <a:avLst/>
          </a:prstGeom>
          <a:noFill/>
          <a:ln w="12700" cap="flat" cmpd="sng">
            <a:solidFill>
              <a:srgbClr val="ED7D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endParaRPr sz="240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81;p25">
            <a:extLst>
              <a:ext uri="{FF2B5EF4-FFF2-40B4-BE49-F238E27FC236}">
                <a16:creationId xmlns:a16="http://schemas.microsoft.com/office/drawing/2014/main" id="{86F54290-2712-6040-AF41-FBD6B4451BD8}"/>
              </a:ext>
            </a:extLst>
          </p:cNvPr>
          <p:cNvSpPr/>
          <p:nvPr/>
        </p:nvSpPr>
        <p:spPr>
          <a:xfrm>
            <a:off x="6894050" y="9252556"/>
            <a:ext cx="9026442" cy="1710604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r"/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1B806-6214-0442-B28F-BEF90F36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81" y="11610150"/>
            <a:ext cx="2019409" cy="15509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7E1E06-4BC4-1249-8CE9-B79A33CC0E99}"/>
              </a:ext>
            </a:extLst>
          </p:cNvPr>
          <p:cNvSpPr/>
          <p:nvPr/>
        </p:nvSpPr>
        <p:spPr>
          <a:xfrm>
            <a:off x="8428582" y="10165518"/>
            <a:ext cx="2882148" cy="6032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Y</a:t>
            </a:r>
            <a:r>
              <a:rPr lang="en-CN" sz="2200" dirty="0"/>
              <a:t>urt</a:t>
            </a:r>
            <a:r>
              <a:rPr lang="zh-CN" altLang="en-US" sz="2200" dirty="0"/>
              <a:t> </a:t>
            </a:r>
            <a:r>
              <a:rPr lang="en-US" altLang="zh-CN" sz="2200" dirty="0"/>
              <a:t>tunnel</a:t>
            </a:r>
            <a:r>
              <a:rPr lang="zh-CN" altLang="en-US" sz="2200" dirty="0"/>
              <a:t> </a:t>
            </a:r>
            <a:r>
              <a:rPr lang="en-US" altLang="zh-CN" sz="2200" dirty="0"/>
              <a:t>Server</a:t>
            </a:r>
            <a:endParaRPr lang="en-CN" sz="2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E44AEC-79E7-804B-A949-BD96417392B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7996086" y="10768787"/>
            <a:ext cx="1873570" cy="841363"/>
          </a:xfrm>
          <a:prstGeom prst="straightConnector1">
            <a:avLst/>
          </a:prstGeom>
          <a:ln w="63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402D3BF-1FB6-7245-AE7A-41610D31C5FF}"/>
              </a:ext>
            </a:extLst>
          </p:cNvPr>
          <p:cNvSpPr/>
          <p:nvPr/>
        </p:nvSpPr>
        <p:spPr>
          <a:xfrm>
            <a:off x="10334973" y="11871580"/>
            <a:ext cx="1048558" cy="9124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Edge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Node</a:t>
            </a:r>
            <a:endParaRPr lang="en-CN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2ACEE-66C7-B144-8572-9C0BD711D909}"/>
              </a:ext>
            </a:extLst>
          </p:cNvPr>
          <p:cNvSpPr/>
          <p:nvPr/>
        </p:nvSpPr>
        <p:spPr>
          <a:xfrm>
            <a:off x="13057905" y="11871580"/>
            <a:ext cx="1048558" cy="9124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Edge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Node</a:t>
            </a:r>
            <a:endParaRPr lang="en-CN" sz="2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A10DF-E945-444B-9953-7A0C88191465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869656" y="10768787"/>
            <a:ext cx="989596" cy="1102793"/>
          </a:xfrm>
          <a:prstGeom prst="straightConnector1">
            <a:avLst/>
          </a:prstGeom>
          <a:ln w="63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CE070C-D77B-5E41-9B26-3B6D980AF42C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9869656" y="10768787"/>
            <a:ext cx="3712528" cy="1102793"/>
          </a:xfrm>
          <a:prstGeom prst="straightConnector1">
            <a:avLst/>
          </a:prstGeom>
          <a:ln w="63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9CE6029-7C4A-644F-9795-76DE26656381}"/>
              </a:ext>
            </a:extLst>
          </p:cNvPr>
          <p:cNvSpPr/>
          <p:nvPr/>
        </p:nvSpPr>
        <p:spPr>
          <a:xfrm>
            <a:off x="7610014" y="9334626"/>
            <a:ext cx="4423863" cy="6469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Kubernetes</a:t>
            </a:r>
            <a:r>
              <a:rPr lang="zh-CN" altLang="en-US" sz="2800" dirty="0"/>
              <a:t> </a:t>
            </a:r>
            <a:r>
              <a:rPr lang="en-US" altLang="zh-CN" sz="2800" dirty="0"/>
              <a:t>API</a:t>
            </a:r>
            <a:endParaRPr lang="en-CN" sz="28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9F38A9-50FF-6041-8DE7-5A1719F344CF}"/>
              </a:ext>
            </a:extLst>
          </p:cNvPr>
          <p:cNvCxnSpPr>
            <a:stCxn id="37" idx="2"/>
            <a:endCxn id="7" idx="0"/>
          </p:cNvCxnSpPr>
          <p:nvPr/>
        </p:nvCxnSpPr>
        <p:spPr>
          <a:xfrm>
            <a:off x="9821946" y="9981616"/>
            <a:ext cx="47710" cy="18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280;p25">
            <a:extLst>
              <a:ext uri="{FF2B5EF4-FFF2-40B4-BE49-F238E27FC236}">
                <a16:creationId xmlns:a16="http://schemas.microsoft.com/office/drawing/2014/main" id="{D0C17A3E-8D80-B14E-90F5-1FE47B130B4A}"/>
              </a:ext>
            </a:extLst>
          </p:cNvPr>
          <p:cNvSpPr/>
          <p:nvPr/>
        </p:nvSpPr>
        <p:spPr>
          <a:xfrm>
            <a:off x="7109223" y="4590860"/>
            <a:ext cx="7117329" cy="1787630"/>
          </a:xfrm>
          <a:prstGeom prst="rect">
            <a:avLst/>
          </a:prstGeom>
          <a:noFill/>
          <a:ln w="12700" cap="flat" cmpd="sng">
            <a:solidFill>
              <a:srgbClr val="ED7D3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r>
              <a:rPr lang="en" sz="24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sz="2134" b="1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282;p25">
            <a:extLst>
              <a:ext uri="{FF2B5EF4-FFF2-40B4-BE49-F238E27FC236}">
                <a16:creationId xmlns:a16="http://schemas.microsoft.com/office/drawing/2014/main" id="{443650FF-CDA3-4641-9C18-568675F06943}"/>
              </a:ext>
            </a:extLst>
          </p:cNvPr>
          <p:cNvSpPr txBox="1"/>
          <p:nvPr/>
        </p:nvSpPr>
        <p:spPr>
          <a:xfrm>
            <a:off x="6894048" y="2577165"/>
            <a:ext cx="17380595" cy="675481"/>
          </a:xfrm>
          <a:prstGeom prst="rect">
            <a:avLst/>
          </a:prstGeom>
          <a:solidFill>
            <a:srgbClr val="FFAB40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algn="ctr"/>
            <a:r>
              <a:rPr lang="en" sz="293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developer tools (</a:t>
            </a:r>
            <a:r>
              <a:rPr lang="en" sz="2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CLI, Console etc</a:t>
            </a:r>
            <a:r>
              <a:rPr lang="en" sz="293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), CI/CD systems, direct access, other systems ...</a:t>
            </a:r>
            <a:endParaRPr sz="29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84;p25">
            <a:extLst>
              <a:ext uri="{FF2B5EF4-FFF2-40B4-BE49-F238E27FC236}">
                <a16:creationId xmlns:a16="http://schemas.microsoft.com/office/drawing/2014/main" id="{CA25A515-1A99-2747-B709-E6BF1D0EFA69}"/>
              </a:ext>
            </a:extLst>
          </p:cNvPr>
          <p:cNvSpPr/>
          <p:nvPr/>
        </p:nvSpPr>
        <p:spPr>
          <a:xfrm>
            <a:off x="15152130" y="1557528"/>
            <a:ext cx="864429" cy="672180"/>
          </a:xfrm>
          <a:prstGeom prst="smileyFace">
            <a:avLst>
              <a:gd name="adj" fmla="val 4653"/>
            </a:avLst>
          </a:prstGeom>
          <a:solidFill>
            <a:srgbClr val="E7E6E6"/>
          </a:solidFill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85;p25">
            <a:extLst>
              <a:ext uri="{FF2B5EF4-FFF2-40B4-BE49-F238E27FC236}">
                <a16:creationId xmlns:a16="http://schemas.microsoft.com/office/drawing/2014/main" id="{B21897E5-E2E4-124A-A3D1-0106ECFBEF17}"/>
              </a:ext>
            </a:extLst>
          </p:cNvPr>
          <p:cNvSpPr/>
          <p:nvPr/>
        </p:nvSpPr>
        <p:spPr>
          <a:xfrm>
            <a:off x="16442187" y="4648237"/>
            <a:ext cx="7790652" cy="1755105"/>
          </a:xfrm>
          <a:prstGeom prst="rect">
            <a:avLst/>
          </a:prstGeom>
          <a:noFill/>
          <a:ln w="12700" cap="flat" cmpd="sng">
            <a:solidFill>
              <a:srgbClr val="ED7D3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r>
              <a:rPr lang="en" sz="2400" b="1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Traits</a:t>
            </a:r>
            <a:endParaRPr sz="2400" b="1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286;p25">
            <a:extLst>
              <a:ext uri="{FF2B5EF4-FFF2-40B4-BE49-F238E27FC236}">
                <a16:creationId xmlns:a16="http://schemas.microsoft.com/office/drawing/2014/main" id="{FDD305B6-10D2-5544-BB98-F6E9CF659095}"/>
              </a:ext>
            </a:extLst>
          </p:cNvPr>
          <p:cNvSpPr txBox="1"/>
          <p:nvPr/>
        </p:nvSpPr>
        <p:spPr>
          <a:xfrm>
            <a:off x="17391237" y="5349246"/>
            <a:ext cx="1956978" cy="585797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Rollout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287;p25">
            <a:extLst>
              <a:ext uri="{FF2B5EF4-FFF2-40B4-BE49-F238E27FC236}">
                <a16:creationId xmlns:a16="http://schemas.microsoft.com/office/drawing/2014/main" id="{0380F085-8F98-0140-AE4F-294D86F553E3}"/>
              </a:ext>
            </a:extLst>
          </p:cNvPr>
          <p:cNvSpPr txBox="1"/>
          <p:nvPr/>
        </p:nvSpPr>
        <p:spPr>
          <a:xfrm>
            <a:off x="19801571" y="5328296"/>
            <a:ext cx="1956978" cy="585797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666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Traffic</a:t>
            </a:r>
            <a:endParaRPr sz="2666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288;p25">
            <a:extLst>
              <a:ext uri="{FF2B5EF4-FFF2-40B4-BE49-F238E27FC236}">
                <a16:creationId xmlns:a16="http://schemas.microsoft.com/office/drawing/2014/main" id="{6448A8D1-BD50-D041-AD92-84CBAA1E19B6}"/>
              </a:ext>
            </a:extLst>
          </p:cNvPr>
          <p:cNvSpPr txBox="1"/>
          <p:nvPr/>
        </p:nvSpPr>
        <p:spPr>
          <a:xfrm>
            <a:off x="21920827" y="5322778"/>
            <a:ext cx="2096436" cy="591315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Autoscaling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289;p25">
            <a:extLst>
              <a:ext uri="{FF2B5EF4-FFF2-40B4-BE49-F238E27FC236}">
                <a16:creationId xmlns:a16="http://schemas.microsoft.com/office/drawing/2014/main" id="{FD819E14-88D2-5D46-9074-52BD18D27C34}"/>
              </a:ext>
            </a:extLst>
          </p:cNvPr>
          <p:cNvSpPr txBox="1"/>
          <p:nvPr/>
        </p:nvSpPr>
        <p:spPr>
          <a:xfrm>
            <a:off x="7315259" y="5282068"/>
            <a:ext cx="1904369" cy="724377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CRD</a:t>
            </a:r>
            <a:r>
              <a:rPr lang="zh-CN" altLang="en-US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Operator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90;p25">
            <a:extLst>
              <a:ext uri="{FF2B5EF4-FFF2-40B4-BE49-F238E27FC236}">
                <a16:creationId xmlns:a16="http://schemas.microsoft.com/office/drawing/2014/main" id="{5B72C179-1A43-2C42-AB16-3ACBDDAEA54B}"/>
              </a:ext>
            </a:extLst>
          </p:cNvPr>
          <p:cNvSpPr txBox="1"/>
          <p:nvPr/>
        </p:nvSpPr>
        <p:spPr>
          <a:xfrm>
            <a:off x="14606502" y="5022708"/>
            <a:ext cx="2129059" cy="6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r>
              <a:rPr lang="en" sz="24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attach to</a:t>
            </a:r>
            <a:endParaRPr sz="24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291;p25">
            <a:extLst>
              <a:ext uri="{FF2B5EF4-FFF2-40B4-BE49-F238E27FC236}">
                <a16:creationId xmlns:a16="http://schemas.microsoft.com/office/drawing/2014/main" id="{275E1BB5-B954-7845-8CDF-B6B49C9EA5F2}"/>
              </a:ext>
            </a:extLst>
          </p:cNvPr>
          <p:cNvSpPr/>
          <p:nvPr/>
        </p:nvSpPr>
        <p:spPr>
          <a:xfrm>
            <a:off x="10166452" y="3285313"/>
            <a:ext cx="692800" cy="133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>
              <a:alpha val="427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" name="Google Shape;292;p25">
            <a:extLst>
              <a:ext uri="{FF2B5EF4-FFF2-40B4-BE49-F238E27FC236}">
                <a16:creationId xmlns:a16="http://schemas.microsoft.com/office/drawing/2014/main" id="{1EFBC162-9032-4148-BCA1-8B5DB40E28DA}"/>
              </a:ext>
            </a:extLst>
          </p:cNvPr>
          <p:cNvCxnSpPr>
            <a:cxnSpLocks/>
            <a:stCxn id="53" idx="4"/>
            <a:endCxn id="52" idx="0"/>
          </p:cNvCxnSpPr>
          <p:nvPr/>
        </p:nvCxnSpPr>
        <p:spPr>
          <a:xfrm>
            <a:off x="15584345" y="2229708"/>
            <a:ext cx="1" cy="347457"/>
          </a:xfrm>
          <a:prstGeom prst="straightConnector1">
            <a:avLst/>
          </a:prstGeom>
          <a:noFill/>
          <a:ln w="9525" cap="flat" cmpd="sng">
            <a:solidFill>
              <a:srgbClr val="4472C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" name="Google Shape;299;p25">
            <a:extLst>
              <a:ext uri="{FF2B5EF4-FFF2-40B4-BE49-F238E27FC236}">
                <a16:creationId xmlns:a16="http://schemas.microsoft.com/office/drawing/2014/main" id="{8CC6D7B2-79F9-0944-9DCC-47C1267120CF}"/>
              </a:ext>
            </a:extLst>
          </p:cNvPr>
          <p:cNvCxnSpPr>
            <a:cxnSpLocks/>
            <a:stCxn id="54" idx="1"/>
            <a:endCxn id="51" idx="3"/>
          </p:cNvCxnSpPr>
          <p:nvPr/>
        </p:nvCxnSpPr>
        <p:spPr>
          <a:xfrm flipH="1" flipV="1">
            <a:off x="14226552" y="5484675"/>
            <a:ext cx="2215635" cy="41115"/>
          </a:xfrm>
          <a:prstGeom prst="straightConnector1">
            <a:avLst/>
          </a:prstGeom>
          <a:noFill/>
          <a:ln w="9525" cap="flat" cmpd="sng">
            <a:solidFill>
              <a:srgbClr val="ED7D3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3" name="Google Shape;300;p25">
            <a:extLst>
              <a:ext uri="{FF2B5EF4-FFF2-40B4-BE49-F238E27FC236}">
                <a16:creationId xmlns:a16="http://schemas.microsoft.com/office/drawing/2014/main" id="{8080DEE0-3407-A749-9444-01C6CBC55952}"/>
              </a:ext>
            </a:extLst>
          </p:cNvPr>
          <p:cNvSpPr/>
          <p:nvPr/>
        </p:nvSpPr>
        <p:spPr>
          <a:xfrm>
            <a:off x="19426561" y="3268985"/>
            <a:ext cx="692800" cy="133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>
              <a:alpha val="427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301;p25">
            <a:extLst>
              <a:ext uri="{FF2B5EF4-FFF2-40B4-BE49-F238E27FC236}">
                <a16:creationId xmlns:a16="http://schemas.microsoft.com/office/drawing/2014/main" id="{7C5FE91B-DC7F-6C47-8AA4-E39BF0673AB6}"/>
              </a:ext>
            </a:extLst>
          </p:cNvPr>
          <p:cNvSpPr txBox="1"/>
          <p:nvPr/>
        </p:nvSpPr>
        <p:spPr>
          <a:xfrm>
            <a:off x="9748377" y="5282099"/>
            <a:ext cx="1904383" cy="724407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666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Helm Chart</a:t>
            </a:r>
            <a:endParaRPr sz="2666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03;p25">
            <a:extLst>
              <a:ext uri="{FF2B5EF4-FFF2-40B4-BE49-F238E27FC236}">
                <a16:creationId xmlns:a16="http://schemas.microsoft.com/office/drawing/2014/main" id="{6DC36BF8-0F2F-C54B-8AB8-FAEFC6C2A97D}"/>
              </a:ext>
            </a:extLst>
          </p:cNvPr>
          <p:cNvSpPr/>
          <p:nvPr/>
        </p:nvSpPr>
        <p:spPr>
          <a:xfrm>
            <a:off x="13359910" y="3597477"/>
            <a:ext cx="3063076" cy="80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3466" b="1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3466" b="1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306;p25">
            <a:extLst>
              <a:ext uri="{FF2B5EF4-FFF2-40B4-BE49-F238E27FC236}">
                <a16:creationId xmlns:a16="http://schemas.microsoft.com/office/drawing/2014/main" id="{9A32F6E8-59C4-034F-BBA4-400D4035017B}"/>
              </a:ext>
            </a:extLst>
          </p:cNvPr>
          <p:cNvSpPr txBox="1"/>
          <p:nvPr/>
        </p:nvSpPr>
        <p:spPr>
          <a:xfrm>
            <a:off x="12179940" y="5282131"/>
            <a:ext cx="1884335" cy="724379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666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YAML</a:t>
            </a:r>
            <a:endParaRPr sz="2666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B7E9B3B-45EA-E348-A777-8B22D56D86F4}"/>
              </a:ext>
            </a:extLst>
          </p:cNvPr>
          <p:cNvSpPr/>
          <p:nvPr/>
        </p:nvSpPr>
        <p:spPr>
          <a:xfrm>
            <a:off x="12548284" y="9981616"/>
            <a:ext cx="3236065" cy="7847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Y</a:t>
            </a:r>
            <a:r>
              <a:rPr lang="en-CN" sz="2200" dirty="0"/>
              <a:t>urt</a:t>
            </a:r>
            <a:r>
              <a:rPr lang="zh-CN" altLang="en-US" sz="2200" dirty="0"/>
              <a:t> </a:t>
            </a:r>
            <a:r>
              <a:rPr lang="en-US" altLang="zh-CN" sz="2200" dirty="0"/>
              <a:t>Manager</a:t>
            </a:r>
            <a:r>
              <a:rPr lang="zh-CN" altLang="en-US" sz="2200" dirty="0"/>
              <a:t> </a:t>
            </a:r>
            <a:r>
              <a:rPr lang="en-US" altLang="zh-CN" sz="2200" dirty="0"/>
              <a:t>Controller</a:t>
            </a:r>
            <a:endParaRPr lang="en-CN" sz="2200" dirty="0"/>
          </a:p>
        </p:txBody>
      </p:sp>
      <p:sp>
        <p:nvSpPr>
          <p:cNvPr id="65" name="Google Shape;281;p25">
            <a:extLst>
              <a:ext uri="{FF2B5EF4-FFF2-40B4-BE49-F238E27FC236}">
                <a16:creationId xmlns:a16="http://schemas.microsoft.com/office/drawing/2014/main" id="{3AC41007-D297-2B40-85F8-79C8D6B1798B}"/>
              </a:ext>
            </a:extLst>
          </p:cNvPr>
          <p:cNvSpPr/>
          <p:nvPr/>
        </p:nvSpPr>
        <p:spPr>
          <a:xfrm>
            <a:off x="16343579" y="9261041"/>
            <a:ext cx="3727845" cy="1710604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C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pen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Yurt</a:t>
            </a:r>
            <a:r>
              <a:rPr lang="zh-CN" alt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281;p25">
            <a:extLst>
              <a:ext uri="{FF2B5EF4-FFF2-40B4-BE49-F238E27FC236}">
                <a16:creationId xmlns:a16="http://schemas.microsoft.com/office/drawing/2014/main" id="{931E14F7-5216-0D45-A07B-6E36B3B864EF}"/>
              </a:ext>
            </a:extLst>
          </p:cNvPr>
          <p:cNvSpPr/>
          <p:nvPr/>
        </p:nvSpPr>
        <p:spPr>
          <a:xfrm>
            <a:off x="20429095" y="9235364"/>
            <a:ext cx="3727845" cy="1710604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C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pen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Yurt</a:t>
            </a:r>
            <a:r>
              <a:rPr lang="zh-CN" alt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81;p25">
            <a:extLst>
              <a:ext uri="{FF2B5EF4-FFF2-40B4-BE49-F238E27FC236}">
                <a16:creationId xmlns:a16="http://schemas.microsoft.com/office/drawing/2014/main" id="{3A80E606-E4E6-3C43-91CA-92F3FE7015F9}"/>
              </a:ext>
            </a:extLst>
          </p:cNvPr>
          <p:cNvSpPr/>
          <p:nvPr/>
        </p:nvSpPr>
        <p:spPr>
          <a:xfrm>
            <a:off x="10460513" y="6913257"/>
            <a:ext cx="9865598" cy="1710604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C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KubeVela</a:t>
            </a:r>
            <a:r>
              <a:rPr lang="zh-CN" alt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zh-CN" alt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plane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304;p25">
            <a:extLst>
              <a:ext uri="{FF2B5EF4-FFF2-40B4-BE49-F238E27FC236}">
                <a16:creationId xmlns:a16="http://schemas.microsoft.com/office/drawing/2014/main" id="{7330C0B2-79E6-6240-B192-2F5BE57E4D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2823" y="6834870"/>
            <a:ext cx="1740066" cy="1740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27D8A15-4755-4841-9D9C-8446CBDF5F40}"/>
              </a:ext>
            </a:extLst>
          </p:cNvPr>
          <p:cNvCxnSpPr>
            <a:cxnSpLocks/>
            <a:stCxn id="69" idx="2"/>
            <a:endCxn id="4" idx="0"/>
          </p:cNvCxnSpPr>
          <p:nvPr/>
        </p:nvCxnSpPr>
        <p:spPr>
          <a:xfrm flipH="1">
            <a:off x="11407271" y="8623861"/>
            <a:ext cx="3986041" cy="628695"/>
          </a:xfrm>
          <a:prstGeom prst="straightConnector1">
            <a:avLst/>
          </a:prstGeom>
          <a:ln w="63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C15AB1A-0A5B-A34C-974D-2C23F922200C}"/>
              </a:ext>
            </a:extLst>
          </p:cNvPr>
          <p:cNvCxnSpPr>
            <a:cxnSpLocks/>
            <a:stCxn id="69" idx="2"/>
            <a:endCxn id="65" idx="0"/>
          </p:cNvCxnSpPr>
          <p:nvPr/>
        </p:nvCxnSpPr>
        <p:spPr>
          <a:xfrm>
            <a:off x="15393312" y="8623861"/>
            <a:ext cx="2814190" cy="637180"/>
          </a:xfrm>
          <a:prstGeom prst="straightConnector1">
            <a:avLst/>
          </a:prstGeom>
          <a:ln w="63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A2A8412-E32C-E441-BA79-983A903AB9AD}"/>
              </a:ext>
            </a:extLst>
          </p:cNvPr>
          <p:cNvCxnSpPr>
            <a:cxnSpLocks/>
            <a:stCxn id="69" idx="2"/>
            <a:endCxn id="67" idx="0"/>
          </p:cNvCxnSpPr>
          <p:nvPr/>
        </p:nvCxnSpPr>
        <p:spPr>
          <a:xfrm>
            <a:off x="15393312" y="8623861"/>
            <a:ext cx="6899706" cy="611503"/>
          </a:xfrm>
          <a:prstGeom prst="straightConnector1">
            <a:avLst/>
          </a:prstGeom>
          <a:ln w="63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oogle Shape;312;p25">
            <a:extLst>
              <a:ext uri="{FF2B5EF4-FFF2-40B4-BE49-F238E27FC236}">
                <a16:creationId xmlns:a16="http://schemas.microsoft.com/office/drawing/2014/main" id="{89462299-084D-0D43-9411-A2A276341C1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25646" y="6931372"/>
            <a:ext cx="881625" cy="85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312;p25">
            <a:extLst>
              <a:ext uri="{FF2B5EF4-FFF2-40B4-BE49-F238E27FC236}">
                <a16:creationId xmlns:a16="http://schemas.microsoft.com/office/drawing/2014/main" id="{FD61E3DA-5880-734F-8611-E7FAC83E3E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58883" y="8938208"/>
            <a:ext cx="881625" cy="85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312;p25">
            <a:extLst>
              <a:ext uri="{FF2B5EF4-FFF2-40B4-BE49-F238E27FC236}">
                <a16:creationId xmlns:a16="http://schemas.microsoft.com/office/drawing/2014/main" id="{A41BF6B8-8358-4546-8B73-B6CC67AFA7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44934" y="8916167"/>
            <a:ext cx="881625" cy="85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12;p25">
            <a:extLst>
              <a:ext uri="{FF2B5EF4-FFF2-40B4-BE49-F238E27FC236}">
                <a16:creationId xmlns:a16="http://schemas.microsoft.com/office/drawing/2014/main" id="{C1F59300-99E6-4847-AD27-FA69B59454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14081" y="8826435"/>
            <a:ext cx="881625" cy="85388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911E291-2013-C845-BA0C-C91E768428A6}"/>
              </a:ext>
            </a:extLst>
          </p:cNvPr>
          <p:cNvSpPr txBox="1"/>
          <p:nvPr/>
        </p:nvSpPr>
        <p:spPr>
          <a:xfrm>
            <a:off x="173105" y="4500903"/>
            <a:ext cx="7582251" cy="443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大规模边缘集群管理。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围绕应用的资源统一编排分发。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多环境金丝雀发布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灰度发布。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云边协同的可观测性、一致性。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GitOps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与 边缘自治。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以应用为维度的边缘环境自动上下线。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Google Shape;231;p23">
            <a:extLst>
              <a:ext uri="{FF2B5EF4-FFF2-40B4-BE49-F238E27FC236}">
                <a16:creationId xmlns:a16="http://schemas.microsoft.com/office/drawing/2014/main" id="{63AC3D2B-D43E-0243-BEF4-432E43627240}"/>
              </a:ext>
            </a:extLst>
          </p:cNvPr>
          <p:cNvSpPr txBox="1">
            <a:spLocks/>
          </p:cNvSpPr>
          <p:nvPr/>
        </p:nvSpPr>
        <p:spPr>
          <a:xfrm>
            <a:off x="496703" y="463763"/>
            <a:ext cx="19932392" cy="707334"/>
          </a:xfrm>
          <a:prstGeom prst="rect">
            <a:avLst/>
          </a:prstGeom>
        </p:spPr>
        <p:txBody>
          <a:bodyPr spcFirstLastPara="1" vert="horz" wrap="square" lIns="243800" tIns="243800" rIns="243800" bIns="243800" rtlCol="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用户场景六：</a:t>
            </a:r>
            <a:r>
              <a:rPr lang="en-CN" altLang="zh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9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OpenYurt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管理大规模边缘应用</a:t>
            </a:r>
          </a:p>
        </p:txBody>
      </p:sp>
    </p:spTree>
    <p:extLst>
      <p:ext uri="{BB962C8B-B14F-4D97-AF65-F5344CB8AC3E}">
        <p14:creationId xmlns:p14="http://schemas.microsoft.com/office/powerpoint/2010/main" val="1230037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7911E291-2013-C845-BA0C-C91E768428A6}"/>
              </a:ext>
            </a:extLst>
          </p:cNvPr>
          <p:cNvSpPr txBox="1"/>
          <p:nvPr/>
        </p:nvSpPr>
        <p:spPr>
          <a:xfrm>
            <a:off x="173105" y="4500903"/>
            <a:ext cx="7582251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 资源池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Google Shape;231;p23">
            <a:extLst>
              <a:ext uri="{FF2B5EF4-FFF2-40B4-BE49-F238E27FC236}">
                <a16:creationId xmlns:a16="http://schemas.microsoft.com/office/drawing/2014/main" id="{63AC3D2B-D43E-0243-BEF4-432E43627240}"/>
              </a:ext>
            </a:extLst>
          </p:cNvPr>
          <p:cNvSpPr txBox="1">
            <a:spLocks/>
          </p:cNvSpPr>
          <p:nvPr/>
        </p:nvSpPr>
        <p:spPr>
          <a:xfrm>
            <a:off x="496703" y="463763"/>
            <a:ext cx="19932392" cy="707334"/>
          </a:xfrm>
          <a:prstGeom prst="rect">
            <a:avLst/>
          </a:prstGeom>
        </p:spPr>
        <p:txBody>
          <a:bodyPr spcFirstLastPara="1" vert="horz" wrap="square" lIns="243800" tIns="243800" rIns="243800" bIns="243800" rtlCol="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用户场景七：</a:t>
            </a:r>
            <a:r>
              <a:rPr lang="en-US" altLang="zh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多租户与 </a:t>
            </a:r>
            <a:r>
              <a:rPr lang="en-US" altLang="zh-CN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模式</a:t>
            </a:r>
          </a:p>
        </p:txBody>
      </p:sp>
    </p:spTree>
    <p:extLst>
      <p:ext uri="{BB962C8B-B14F-4D97-AF65-F5344CB8AC3E}">
        <p14:creationId xmlns:p14="http://schemas.microsoft.com/office/powerpoint/2010/main" val="70126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193BE0-94E3-3846-B420-DFF9168E7854}"/>
              </a:ext>
            </a:extLst>
          </p:cNvPr>
          <p:cNvSpPr txBox="1"/>
          <p:nvPr/>
        </p:nvSpPr>
        <p:spPr>
          <a:xfrm>
            <a:off x="10640291" y="6350168"/>
            <a:ext cx="28600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7000" dirty="0"/>
              <a:t>Q</a:t>
            </a:r>
            <a:r>
              <a:rPr lang="zh-CN" altLang="en-US" sz="7000" dirty="0"/>
              <a:t> </a:t>
            </a:r>
            <a:r>
              <a:rPr lang="en-US" altLang="zh-CN" sz="7000" dirty="0"/>
              <a:t>&amp;</a:t>
            </a:r>
            <a:r>
              <a:rPr lang="zh-CN" altLang="en-US" sz="7000" dirty="0"/>
              <a:t> </a:t>
            </a:r>
            <a:r>
              <a:rPr lang="en-US" altLang="zh-CN" sz="7000" dirty="0"/>
              <a:t>A</a:t>
            </a:r>
            <a:endParaRPr lang="en-CN" sz="7000" dirty="0"/>
          </a:p>
        </p:txBody>
      </p:sp>
    </p:spTree>
    <p:extLst>
      <p:ext uri="{BB962C8B-B14F-4D97-AF65-F5344CB8AC3E}">
        <p14:creationId xmlns:p14="http://schemas.microsoft.com/office/powerpoint/2010/main" val="244136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89A6-6A9B-A545-A6F9-505CADFA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etropolis" panose="00000500000000000000" pitchFamily="2" charset="0"/>
                <a:ea typeface="SimHei" panose="02010609060101010101" pitchFamily="49" charset="-122"/>
              </a:rPr>
              <a:t>KubeVela</a:t>
            </a:r>
            <a:r>
              <a:rPr lang="zh-CN" altLang="en-US" dirty="0">
                <a:latin typeface="Metropolis" panose="00000500000000000000" pitchFamily="2" charset="0"/>
                <a:ea typeface="SimHei" panose="02010609060101010101" pitchFamily="49" charset="-122"/>
              </a:rPr>
              <a:t> 是什么？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E544-9AC0-8A41-929C-44B334496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200" y="3279668"/>
            <a:ext cx="13692164" cy="8904000"/>
          </a:xfrm>
        </p:spPr>
        <p:txBody>
          <a:bodyPr>
            <a:normAutofit lnSpcReduction="10000"/>
          </a:bodyPr>
          <a:lstStyle/>
          <a:p>
            <a:pPr marL="1219126" indent="-846646">
              <a:lnSpc>
                <a:spcPct val="150000"/>
              </a:lnSpc>
            </a:pPr>
            <a:r>
              <a:rPr lang="en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一个面向多云混合环境的易用可扩展的部署引擎</a:t>
            </a:r>
          </a:p>
          <a:p>
            <a:pPr marL="2438340" lvl="1" indent="-846646"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以应用为中心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：无需关心基础设施细节、专注于顶层应用描述。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38340" lvl="1" indent="-846646"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运行时平台无关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可以交付到云平台、边缘、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等多样化环境。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38340" lvl="1" indent="-846646"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应用交付工作流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：在面向终态的基础上，支持面向过程的应用交付流程。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38340" lvl="1" indent="-846646"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可编程的应用交付引擎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：基于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配置语言任意扩展能力。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38340" lvl="1" indent="-846646">
              <a:lnSpc>
                <a:spcPct val="150000"/>
              </a:lnSpc>
            </a:pP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19126" indent="-846646">
              <a:lnSpc>
                <a:spcPct val="150000"/>
              </a:lnSpc>
            </a:pP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OAM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的官方实现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38341" lvl="1" indent="-846646">
              <a:lnSpc>
                <a:spcPct val="150000"/>
              </a:lnSpc>
            </a:pPr>
            <a:r>
              <a:rPr lang="en-US" sz="2800" dirty="0" err="1"/>
              <a:t>阿里云</a:t>
            </a:r>
            <a:r>
              <a:rPr lang="zh-CN" altLang="en-US" sz="2800" dirty="0"/>
              <a:t>与</a:t>
            </a:r>
            <a:r>
              <a:rPr lang="en-US" sz="2800" dirty="0"/>
              <a:t>微软云在</a:t>
            </a:r>
            <a:r>
              <a:rPr lang="en-US" altLang="zh-CN" sz="2800" dirty="0"/>
              <a:t>2019</a:t>
            </a:r>
            <a:r>
              <a:rPr lang="zh-CN" altLang="en-US" sz="2800" dirty="0"/>
              <a:t>年末联合发布 </a:t>
            </a:r>
            <a:r>
              <a:rPr lang="en-US" altLang="zh-CN" sz="2800" dirty="0"/>
              <a:t>OAM</a:t>
            </a:r>
            <a:r>
              <a:rPr lang="zh-CN" altLang="en-US" sz="2800" dirty="0"/>
              <a:t> 模型，帮助软件开发者实现统一、标准、面向云的应用交付与管理流程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38340" lvl="1" indent="-846646">
              <a:lnSpc>
                <a:spcPct val="150000"/>
              </a:lnSpc>
            </a:pPr>
            <a:endParaRPr 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19126" indent="-846646">
              <a:lnSpc>
                <a:spcPct val="150000"/>
              </a:lnSpc>
            </a:pPr>
            <a:r>
              <a:rPr 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CNCF 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官方项目</a:t>
            </a:r>
          </a:p>
          <a:p>
            <a:pPr marL="2438292" lvl="1" indent="-846646">
              <a:lnSpc>
                <a:spcPct val="150000"/>
              </a:lnSpc>
            </a:pPr>
            <a:r>
              <a:rPr lang="en-US" sz="3600" u="sng" dirty="0">
                <a:solidFill>
                  <a:schemeClr val="hlin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https://github.com/oam-dev/kubevela</a:t>
            </a:r>
            <a:endParaRPr lang="en-CN" sz="3600" dirty="0"/>
          </a:p>
        </p:txBody>
      </p:sp>
      <p:pic>
        <p:nvPicPr>
          <p:cNvPr id="4" name="Picture 14" descr="4Paradigm 第四范式| 领英">
            <a:extLst>
              <a:ext uri="{FF2B5EF4-FFF2-40B4-BE49-F238E27FC236}">
                <a16:creationId xmlns:a16="http://schemas.microsoft.com/office/drawing/2014/main" id="{8087A507-0DFB-1545-8807-8ED2BDD1F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6" r="-74" b="22432"/>
          <a:stretch/>
        </p:blipFill>
        <p:spPr bwMode="auto">
          <a:xfrm>
            <a:off x="20862972" y="10290799"/>
            <a:ext cx="1847762" cy="10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有赞商业模式是什么？_新零售_芝麻官网">
            <a:extLst>
              <a:ext uri="{FF2B5EF4-FFF2-40B4-BE49-F238E27FC236}">
                <a16:creationId xmlns:a16="http://schemas.microsoft.com/office/drawing/2014/main" id="{78E665B7-8E38-374D-987B-AE4875536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2" b="22541"/>
          <a:stretch/>
        </p:blipFill>
        <p:spPr bwMode="auto">
          <a:xfrm>
            <a:off x="20880468" y="11238232"/>
            <a:ext cx="1266856" cy="54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C3647-4819-C44B-974F-0B94272E66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21" b="13454"/>
          <a:stretch/>
        </p:blipFill>
        <p:spPr>
          <a:xfrm>
            <a:off x="18771373" y="12444978"/>
            <a:ext cx="1665598" cy="437260"/>
          </a:xfrm>
          <a:prstGeom prst="rect">
            <a:avLst/>
          </a:prstGeom>
        </p:spPr>
      </p:pic>
      <p:pic>
        <p:nvPicPr>
          <p:cNvPr id="8" name="Picture 22" descr="网易游戏logo-快图网-免费PNG图片免抠PNG高清背景素材库kuaipng.com">
            <a:extLst>
              <a:ext uri="{FF2B5EF4-FFF2-40B4-BE49-F238E27FC236}">
                <a16:creationId xmlns:a16="http://schemas.microsoft.com/office/drawing/2014/main" id="{D9063E17-804C-7742-BFAD-6046AA05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5398" y="9847691"/>
            <a:ext cx="1619080" cy="6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字节跳动logo标志矢量图- 设计之家">
            <a:extLst>
              <a:ext uri="{FF2B5EF4-FFF2-40B4-BE49-F238E27FC236}">
                <a16:creationId xmlns:a16="http://schemas.microsoft.com/office/drawing/2014/main" id="{F5D5EFCE-67F3-F248-B12C-E43AF586F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" t="6082" r="6704"/>
          <a:stretch/>
        </p:blipFill>
        <p:spPr bwMode="auto">
          <a:xfrm>
            <a:off x="19534781" y="9806047"/>
            <a:ext cx="1486342" cy="119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Oracle Logo - PNG and Vector - Logo Download">
            <a:extLst>
              <a:ext uri="{FF2B5EF4-FFF2-40B4-BE49-F238E27FC236}">
                <a16:creationId xmlns:a16="http://schemas.microsoft.com/office/drawing/2014/main" id="{282198E7-4E44-B24A-A977-871D11847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622" y="8969368"/>
            <a:ext cx="1836688" cy="6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021CAF-AD53-FD4D-9E43-9073FDD227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70663" y="9026832"/>
            <a:ext cx="1895650" cy="527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2C1D1-CFFD-5C49-ABB4-9038FA8A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626" y="8891825"/>
            <a:ext cx="1366500" cy="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2" descr="风变科技（深圳）有限公司_电话地址_信用报告_工商信息－启信宝">
            <a:extLst>
              <a:ext uri="{FF2B5EF4-FFF2-40B4-BE49-F238E27FC236}">
                <a16:creationId xmlns:a16="http://schemas.microsoft.com/office/drawing/2014/main" id="{405FD0DA-738B-BA4F-ACF5-0B956710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837" y="11216558"/>
            <a:ext cx="844944" cy="84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 descr="今天天气依然不好，小伙伴们出门记得带伞哦... 来自朗澈科技- 微博">
            <a:extLst>
              <a:ext uri="{FF2B5EF4-FFF2-40B4-BE49-F238E27FC236}">
                <a16:creationId xmlns:a16="http://schemas.microsoft.com/office/drawing/2014/main" id="{DDC3C2CB-E456-6941-B2DD-D3E9A996D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10291" r="18282" b="17530"/>
          <a:stretch/>
        </p:blipFill>
        <p:spPr bwMode="auto">
          <a:xfrm>
            <a:off x="17398477" y="10637796"/>
            <a:ext cx="1031628" cy="9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CC5321-BFC5-5D43-AF2F-25CF40AC180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615" t="11205" b="22408"/>
          <a:stretch/>
        </p:blipFill>
        <p:spPr>
          <a:xfrm>
            <a:off x="20643614" y="12500059"/>
            <a:ext cx="1503710" cy="463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E982FD-6C3C-6D4D-AC24-B02EA44DA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31503" y="11736015"/>
            <a:ext cx="1092898" cy="484586"/>
          </a:xfrm>
          <a:prstGeom prst="rect">
            <a:avLst/>
          </a:prstGeom>
        </p:spPr>
      </p:pic>
      <p:pic>
        <p:nvPicPr>
          <p:cNvPr id="17" name="Picture 36">
            <a:extLst>
              <a:ext uri="{FF2B5EF4-FFF2-40B4-BE49-F238E27FC236}">
                <a16:creationId xmlns:a16="http://schemas.microsoft.com/office/drawing/2014/main" id="{D228AB47-E923-D64B-9120-A7E3BB39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996" y="8863133"/>
            <a:ext cx="1238754" cy="86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634B0C-643F-C942-AE8B-2A3DF87D329B}"/>
              </a:ext>
            </a:extLst>
          </p:cNvPr>
          <p:cNvSpPr/>
          <p:nvPr/>
        </p:nvSpPr>
        <p:spPr>
          <a:xfrm>
            <a:off x="15146894" y="1160374"/>
            <a:ext cx="8939740" cy="70866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OAM/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里程碑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年 </a:t>
            </a:r>
            <a:r>
              <a:rPr lang="en-US" altLang="zh-CN" sz="2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作为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OAM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的官方实现发布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年 </a:t>
            </a:r>
            <a:r>
              <a:rPr 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OAM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被信通院立项作为行业标准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2021.3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发布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v1.0.0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版本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2021.6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OAM/</a:t>
            </a:r>
            <a:r>
              <a:rPr lang="en-US" altLang="zh-CN" sz="2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正式成为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CNCF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2021.7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与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RedHat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联合发布多集群应用管理能力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2021.9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多集群混合云控制平面版本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v1.1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正式发布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截止至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2021.8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累计：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35+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社区企业用户，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3+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生态合作伙伴，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100+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位贡献者，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Maintainer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10+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人，涵盖云服务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PaaS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、游戏、金融支付、电商、物联网、音视频等众多场景和领域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Star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2.5k+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2k+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Issue/PR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2K+</a:t>
            </a:r>
            <a:endParaRPr lang="zh-CN" altLang="en-US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Picture 4" descr="莉莉丝游戏">
            <a:extLst>
              <a:ext uri="{FF2B5EF4-FFF2-40B4-BE49-F238E27FC236}">
                <a16:creationId xmlns:a16="http://schemas.microsoft.com/office/drawing/2014/main" id="{FABCF904-84A0-0E49-8833-1E505A4E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414" y="9943039"/>
            <a:ext cx="1446748" cy="65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灵雀云- SegmentFault 思否">
            <a:extLst>
              <a:ext uri="{FF2B5EF4-FFF2-40B4-BE49-F238E27FC236}">
                <a16:creationId xmlns:a16="http://schemas.microsoft.com/office/drawing/2014/main" id="{3AA2CFDA-B898-1947-88D3-69326520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5398" y="11502609"/>
            <a:ext cx="799618" cy="79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理想汽车车标logo_理想汽车汽车标志图片_理想汽车标志logo品牌详情-车工厂">
            <a:extLst>
              <a:ext uri="{FF2B5EF4-FFF2-40B4-BE49-F238E27FC236}">
                <a16:creationId xmlns:a16="http://schemas.microsoft.com/office/drawing/2014/main" id="{53FE0CAA-6364-7D4D-8438-0A4AA4858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t="38419" r="9671" b="30392"/>
          <a:stretch/>
        </p:blipFill>
        <p:spPr bwMode="auto">
          <a:xfrm>
            <a:off x="20669712" y="10058461"/>
            <a:ext cx="1793202" cy="3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智领云科技-连接数据，驱动未来- BDOS 大数据操作系统">
            <a:extLst>
              <a:ext uri="{FF2B5EF4-FFF2-40B4-BE49-F238E27FC236}">
                <a16:creationId xmlns:a16="http://schemas.microsoft.com/office/drawing/2014/main" id="{D374C8D0-F05F-0945-81EE-001B7D2EC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t="30569" r="18629" b="37437"/>
          <a:stretch/>
        </p:blipFill>
        <p:spPr bwMode="auto">
          <a:xfrm>
            <a:off x="15850410" y="12413124"/>
            <a:ext cx="1941136" cy="4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Shein logo and symbol, meaning, history, PNG">
            <a:extLst>
              <a:ext uri="{FF2B5EF4-FFF2-40B4-BE49-F238E27FC236}">
                <a16:creationId xmlns:a16="http://schemas.microsoft.com/office/drawing/2014/main" id="{CFA1A020-C87F-4849-879D-C19327361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t="34845" r="16724" b="24724"/>
          <a:stretch/>
        </p:blipFill>
        <p:spPr bwMode="auto">
          <a:xfrm>
            <a:off x="16964627" y="11744457"/>
            <a:ext cx="1465478" cy="48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树根互联_创业项目_新芽NewSeed">
            <a:extLst>
              <a:ext uri="{FF2B5EF4-FFF2-40B4-BE49-F238E27FC236}">
                <a16:creationId xmlns:a16="http://schemas.microsoft.com/office/drawing/2014/main" id="{3C74A404-5558-BD46-8E15-B3898DC13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35916" r="2330" b="30107"/>
          <a:stretch/>
        </p:blipFill>
        <p:spPr bwMode="auto">
          <a:xfrm>
            <a:off x="19601712" y="11067700"/>
            <a:ext cx="1236022" cy="5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健康之路招聘」-BOSS直聘">
            <a:extLst>
              <a:ext uri="{FF2B5EF4-FFF2-40B4-BE49-F238E27FC236}">
                <a16:creationId xmlns:a16="http://schemas.microsoft.com/office/drawing/2014/main" id="{74AF1855-AF48-9148-9A36-BF7F5C7B4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21654" r="8774" b="8496"/>
          <a:stretch/>
        </p:blipFill>
        <p:spPr bwMode="auto">
          <a:xfrm>
            <a:off x="22568412" y="12256723"/>
            <a:ext cx="755388" cy="6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杭州谐云科技有限公司_创业公司|新芽">
            <a:extLst>
              <a:ext uri="{FF2B5EF4-FFF2-40B4-BE49-F238E27FC236}">
                <a16:creationId xmlns:a16="http://schemas.microsoft.com/office/drawing/2014/main" id="{1C7B7475-CB69-CE47-A77B-0BC9C5CEF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3547" r="22621" b="48417"/>
          <a:stretch/>
        </p:blipFill>
        <p:spPr bwMode="auto">
          <a:xfrm>
            <a:off x="17959024" y="12340443"/>
            <a:ext cx="598016" cy="55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Seed Round - Silot - 2018-04-16 - Crunchbase Funding Round Profile">
            <a:extLst>
              <a:ext uri="{FF2B5EF4-FFF2-40B4-BE49-F238E27FC236}">
                <a16:creationId xmlns:a16="http://schemas.microsoft.com/office/drawing/2014/main" id="{79265C9D-D2F0-A645-886A-3FCA9B545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4030" r="11209" b="11120"/>
          <a:stretch/>
        </p:blipFill>
        <p:spPr bwMode="auto">
          <a:xfrm>
            <a:off x="18555101" y="11176388"/>
            <a:ext cx="956174" cy="10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深圳市赛凌科技有限公司－启信宝">
            <a:extLst>
              <a:ext uri="{FF2B5EF4-FFF2-40B4-BE49-F238E27FC236}">
                <a16:creationId xmlns:a16="http://schemas.microsoft.com/office/drawing/2014/main" id="{D58C7115-029A-CF46-818C-6936D35EE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15072" r="2241" b="12982"/>
          <a:stretch/>
        </p:blipFill>
        <p:spPr bwMode="auto">
          <a:xfrm>
            <a:off x="21746932" y="11776284"/>
            <a:ext cx="755388" cy="5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绿色爱奇艺logo图片免费下载_PNG素材_编号vj9iyy04m_图精灵">
            <a:extLst>
              <a:ext uri="{FF2B5EF4-FFF2-40B4-BE49-F238E27FC236}">
                <a16:creationId xmlns:a16="http://schemas.microsoft.com/office/drawing/2014/main" id="{613FBC54-4F36-144B-9EEA-C4B0F98A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0092" y="10708334"/>
            <a:ext cx="913554" cy="7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小鹏汽车LOGO图片-爱标志俱乐部-品牌-标志-LOGO">
            <a:extLst>
              <a:ext uri="{FF2B5EF4-FFF2-40B4-BE49-F238E27FC236}">
                <a16:creationId xmlns:a16="http://schemas.microsoft.com/office/drawing/2014/main" id="{7573EBF6-F3E3-CA45-AE16-B69BC2640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1" t="27914" r="16692" b="27914"/>
          <a:stretch/>
        </p:blipFill>
        <p:spPr bwMode="auto">
          <a:xfrm>
            <a:off x="22502320" y="10222643"/>
            <a:ext cx="1569701" cy="52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295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CF818C-EB6C-A149-BB73-B1E2977B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046" y="223340"/>
            <a:ext cx="13427700" cy="124664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6434B-BD71-A342-BFA4-EB9FC1D51DAE}"/>
              </a:ext>
            </a:extLst>
          </p:cNvPr>
          <p:cNvSpPr/>
          <p:nvPr/>
        </p:nvSpPr>
        <p:spPr>
          <a:xfrm>
            <a:off x="1670133" y="6858000"/>
            <a:ext cx="722505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85900" lvl="1" indent="-571500">
              <a:buFont typeface="Wingdings" pitchFamily="2" charset="2"/>
              <a:buChar char="ü"/>
            </a:pPr>
            <a:r>
              <a:rPr lang="zh-CN" altLang="en-US" sz="3600" dirty="0"/>
              <a:t>基础设施一键创建</a:t>
            </a:r>
            <a:endParaRPr lang="en-US" altLang="zh-CN" sz="3600" dirty="0"/>
          </a:p>
          <a:p>
            <a:pPr marL="1485900" lvl="1" indent="-571500">
              <a:buFont typeface="Wingdings" pitchFamily="2" charset="2"/>
              <a:buChar char="ü"/>
            </a:pPr>
            <a:r>
              <a:rPr lang="zh-CN" altLang="en-US" sz="3600" dirty="0"/>
              <a:t>模型训练和服务一站式编排</a:t>
            </a:r>
            <a:endParaRPr lang="en-US" altLang="zh-CN" sz="3600" dirty="0"/>
          </a:p>
          <a:p>
            <a:pPr marL="1485900" lvl="1" indent="-571500">
              <a:buFont typeface="Wingdings" pitchFamily="2" charset="2"/>
              <a:buChar char="ü"/>
            </a:pPr>
            <a:r>
              <a:rPr lang="zh-CN" altLang="en-US" sz="3600" dirty="0"/>
              <a:t>云服务和云资源自动化衔接</a:t>
            </a:r>
            <a:endParaRPr lang="en-US" altLang="zh-CN" sz="3600" dirty="0"/>
          </a:p>
          <a:p>
            <a:pPr marL="1485900" lvl="1" indent="-571500">
              <a:buFont typeface="Arial" panose="020B0604020202020204" pitchFamily="34" charset="0"/>
              <a:buChar char="•"/>
            </a:pPr>
            <a:endParaRPr lang="en-CN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E98827-FC8C-BE44-9183-7352DF41024F}"/>
              </a:ext>
            </a:extLst>
          </p:cNvPr>
          <p:cNvSpPr/>
          <p:nvPr/>
        </p:nvSpPr>
        <p:spPr>
          <a:xfrm>
            <a:off x="114254" y="12539232"/>
            <a:ext cx="24155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3600" dirty="0">
                <a:hlinkClick r:id="rId3"/>
              </a:rPr>
              <a:t>https://github.com/oam-dev/kubevela/blob/master/design/platform/ml-platform-design.md</a:t>
            </a:r>
            <a:endParaRPr lang="en-CN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5E7A3-B2F6-E841-9A5D-7CFD886B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机器学习应用部署平台</a:t>
            </a:r>
            <a:br>
              <a:rPr lang="en-US" altLang="zh-CN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9062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7645733" y="3932333"/>
            <a:ext cx="15402400" cy="4024800"/>
          </a:xfrm>
          <a:prstGeom prst="rect">
            <a:avLst/>
          </a:prstGeom>
          <a:noFill/>
          <a:ln w="12700" cap="flat" cmpd="sng">
            <a:solidFill>
              <a:srgbClr val="ED7D3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t" anchorCtr="0">
            <a:noAutofit/>
          </a:bodyPr>
          <a:lstStyle/>
          <a:p>
            <a:endParaRPr sz="240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556532" y="-240059"/>
            <a:ext cx="23774400" cy="20152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/>
          <a:p>
            <a:r>
              <a:rPr lang="en-CN" sz="5400" dirty="0"/>
              <a:t>KubeVela</a:t>
            </a:r>
            <a:r>
              <a:rPr lang="zh-CN" altLang="en-US" sz="5400" dirty="0"/>
              <a:t> </a:t>
            </a:r>
            <a:r>
              <a:rPr lang="en-US" altLang="zh-CN" sz="5400" dirty="0"/>
              <a:t>–</a:t>
            </a:r>
            <a:r>
              <a:rPr lang="zh-CN" altLang="en-US" sz="5400" dirty="0"/>
              <a:t> </a:t>
            </a:r>
            <a:r>
              <a:rPr lang="en-CN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面向多云混合环境的易用可扩展的部署引擎</a:t>
            </a:r>
            <a:endParaRPr sz="5400" dirty="0"/>
          </a:p>
        </p:txBody>
      </p:sp>
      <p:sp>
        <p:nvSpPr>
          <p:cNvPr id="112" name="Google Shape;112;p17"/>
          <p:cNvSpPr txBox="1"/>
          <p:nvPr/>
        </p:nvSpPr>
        <p:spPr>
          <a:xfrm>
            <a:off x="8044200" y="3582733"/>
            <a:ext cx="14605600" cy="714400"/>
          </a:xfrm>
          <a:prstGeom prst="rect">
            <a:avLst/>
          </a:prstGeom>
          <a:solidFill>
            <a:srgbClr val="FFAB40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t" anchorCtr="0">
            <a:noAutofit/>
          </a:bodyPr>
          <a:lstStyle/>
          <a:p>
            <a:pPr algn="ctr"/>
            <a:r>
              <a:rPr lang="en" sz="29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Application Model (OAM)</a:t>
            </a:r>
            <a:endParaRPr sz="29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14935592" y="1788363"/>
            <a:ext cx="1102400" cy="1072000"/>
          </a:xfrm>
          <a:prstGeom prst="smileyFace">
            <a:avLst>
              <a:gd name="adj" fmla="val 4653"/>
            </a:avLst>
          </a:prstGeom>
          <a:solidFill>
            <a:srgbClr val="E7E6E6"/>
          </a:solidFill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17"/>
          <p:cNvCxnSpPr>
            <a:stCxn id="113" idx="4"/>
          </p:cNvCxnSpPr>
          <p:nvPr/>
        </p:nvCxnSpPr>
        <p:spPr>
          <a:xfrm>
            <a:off x="15486792" y="2860363"/>
            <a:ext cx="0" cy="722400"/>
          </a:xfrm>
          <a:prstGeom prst="straightConnector1">
            <a:avLst/>
          </a:prstGeom>
          <a:noFill/>
          <a:ln w="9525" cap="flat" cmpd="sng">
            <a:solidFill>
              <a:srgbClr val="4472C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5" name="Google Shape;115;p17"/>
          <p:cNvSpPr txBox="1"/>
          <p:nvPr/>
        </p:nvSpPr>
        <p:spPr>
          <a:xfrm>
            <a:off x="15889768" y="1955163"/>
            <a:ext cx="2412000" cy="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End Users</a:t>
            </a:r>
            <a:endParaRPr sz="26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8044251" y="4678704"/>
            <a:ext cx="2165600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 A</a:t>
            </a:r>
            <a:endParaRPr sz="2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1716117" y="4678704"/>
            <a:ext cx="2165600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 B</a:t>
            </a:r>
            <a:endParaRPr sz="2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5708819" y="4678704"/>
            <a:ext cx="2165600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sz="2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8044200" y="6688333"/>
            <a:ext cx="14605600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 sz="2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17"/>
          <p:cNvCxnSpPr>
            <a:stCxn id="116" idx="3"/>
            <a:endCxn id="117" idx="1"/>
          </p:cNvCxnSpPr>
          <p:nvPr/>
        </p:nvCxnSpPr>
        <p:spPr>
          <a:xfrm>
            <a:off x="10209851" y="4986304"/>
            <a:ext cx="1506400" cy="0"/>
          </a:xfrm>
          <a:prstGeom prst="straightConnector1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7"/>
          <p:cNvCxnSpPr>
            <a:stCxn id="117" idx="3"/>
            <a:endCxn id="118" idx="1"/>
          </p:cNvCxnSpPr>
          <p:nvPr/>
        </p:nvCxnSpPr>
        <p:spPr>
          <a:xfrm>
            <a:off x="13881717" y="4986304"/>
            <a:ext cx="1827200" cy="0"/>
          </a:xfrm>
          <a:prstGeom prst="straightConnector1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7"/>
          <p:cNvSpPr txBox="1"/>
          <p:nvPr/>
        </p:nvSpPr>
        <p:spPr>
          <a:xfrm>
            <a:off x="20484184" y="4678704"/>
            <a:ext cx="2165600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Policy 2</a:t>
            </a:r>
            <a:endParaRPr sz="2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17"/>
          <p:cNvCxnSpPr>
            <a:stCxn id="118" idx="3"/>
            <a:endCxn id="122" idx="1"/>
          </p:cNvCxnSpPr>
          <p:nvPr/>
        </p:nvCxnSpPr>
        <p:spPr>
          <a:xfrm>
            <a:off x="17874419" y="4986304"/>
            <a:ext cx="2609600" cy="0"/>
          </a:xfrm>
          <a:prstGeom prst="straightConnector1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7"/>
          <p:cNvCxnSpPr>
            <a:stCxn id="118" idx="2"/>
            <a:endCxn id="125" idx="1"/>
          </p:cNvCxnSpPr>
          <p:nvPr/>
        </p:nvCxnSpPr>
        <p:spPr>
          <a:xfrm>
            <a:off x="16791619" y="5293904"/>
            <a:ext cx="1097600" cy="872800"/>
          </a:xfrm>
          <a:prstGeom prst="straightConnector1">
            <a:avLst/>
          </a:prstGeom>
          <a:noFill/>
          <a:ln w="9525" cap="flat" cmpd="sng">
            <a:solidFill>
              <a:srgbClr val="EB56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7"/>
          <p:cNvCxnSpPr>
            <a:stCxn id="125" idx="3"/>
            <a:endCxn id="122" idx="2"/>
          </p:cNvCxnSpPr>
          <p:nvPr/>
        </p:nvCxnSpPr>
        <p:spPr>
          <a:xfrm rot="10800000" flipH="1">
            <a:off x="20054651" y="5293971"/>
            <a:ext cx="1512000" cy="872800"/>
          </a:xfrm>
          <a:prstGeom prst="straightConnector1">
            <a:avLst/>
          </a:prstGeom>
          <a:noFill/>
          <a:ln w="9525" cap="flat" cmpd="sng">
            <a:solidFill>
              <a:srgbClr val="EB56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7"/>
          <p:cNvSpPr txBox="1"/>
          <p:nvPr/>
        </p:nvSpPr>
        <p:spPr>
          <a:xfrm>
            <a:off x="17889051" y="5859171"/>
            <a:ext cx="2165600" cy="6152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r>
              <a:rPr lang="en" sz="2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 C</a:t>
            </a:r>
            <a:endParaRPr sz="24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8044267" y="7640467"/>
            <a:ext cx="14605600" cy="975200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r"/>
            <a:endParaRPr sz="26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5742" y="8306667"/>
            <a:ext cx="632485" cy="6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0370" y="7861333"/>
            <a:ext cx="2313133" cy="533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7956533" y="10356256"/>
            <a:ext cx="3168000" cy="1808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13248267" y="10435501"/>
            <a:ext cx="4197600" cy="1808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17"/>
          <p:cNvCxnSpPr>
            <a:stCxn id="130" idx="0"/>
            <a:endCxn id="127" idx="2"/>
          </p:cNvCxnSpPr>
          <p:nvPr/>
        </p:nvCxnSpPr>
        <p:spPr>
          <a:xfrm rot="10800000" flipH="1">
            <a:off x="9540533" y="8615456"/>
            <a:ext cx="5806400" cy="174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7"/>
          <p:cNvCxnSpPr>
            <a:stCxn id="131" idx="0"/>
            <a:endCxn id="127" idx="2"/>
          </p:cNvCxnSpPr>
          <p:nvPr/>
        </p:nvCxnSpPr>
        <p:spPr>
          <a:xfrm rot="10800000">
            <a:off x="15347067" y="8615501"/>
            <a:ext cx="0" cy="182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7"/>
          <p:cNvCxnSpPr>
            <a:stCxn id="135" idx="0"/>
            <a:endCxn id="127" idx="2"/>
          </p:cNvCxnSpPr>
          <p:nvPr/>
        </p:nvCxnSpPr>
        <p:spPr>
          <a:xfrm rot="10800000">
            <a:off x="15347400" y="8615456"/>
            <a:ext cx="5718400" cy="17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9048" y="11230568"/>
            <a:ext cx="1900709" cy="10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18905000" y="12164268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Kubernetes Clusters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3186101" y="12269933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7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9537" t="29507" r="8521" b="28235"/>
          <a:stretch/>
        </p:blipFill>
        <p:spPr>
          <a:xfrm>
            <a:off x="13746673" y="10728191"/>
            <a:ext cx="2028104" cy="34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 descr="Image result for aws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746676" y="11430912"/>
            <a:ext cx="812280" cy="609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 descr="Image result for google cloud platform"/>
          <p:cNvPicPr preferRelativeResize="0"/>
          <p:nvPr/>
        </p:nvPicPr>
        <p:blipFill rotWithShape="1">
          <a:blip r:embed="rId8">
            <a:alphaModFix/>
          </a:blip>
          <a:srcRect l="20622" t="11722" r="20622" b="34403"/>
          <a:stretch/>
        </p:blipFill>
        <p:spPr>
          <a:xfrm>
            <a:off x="16152943" y="10654323"/>
            <a:ext cx="621187" cy="51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55721" y="11011936"/>
            <a:ext cx="1377315" cy="47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01625" y="10994166"/>
            <a:ext cx="723747" cy="507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19481800" y="10409056"/>
            <a:ext cx="3168000" cy="1808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7379733" y="12269933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IoT/Edge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9576" y="10979067"/>
            <a:ext cx="632485" cy="6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854287" y="3502867"/>
            <a:ext cx="6418400" cy="827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sz="2667" dirty="0"/>
          </a:p>
          <a:p>
            <a:pPr marL="0" indent="0">
              <a:lnSpc>
                <a:spcPct val="150000"/>
              </a:lnSpc>
              <a:spcBef>
                <a:spcPts val="3200"/>
              </a:spcBef>
              <a:buNone/>
            </a:pPr>
            <a:r>
              <a:rPr lang="en" sz="2667" dirty="0" err="1"/>
              <a:t>基于</a:t>
            </a:r>
            <a:r>
              <a:rPr lang="zh-CN" altLang="en-US" sz="2667" dirty="0"/>
              <a:t> </a:t>
            </a:r>
            <a:r>
              <a:rPr lang="en-US" altLang="zh-CN" sz="2667" dirty="0"/>
              <a:t>OAM</a:t>
            </a:r>
            <a:r>
              <a:rPr lang="zh-CN" altLang="en-US" sz="2667" dirty="0"/>
              <a:t> 模型设计部署的拓扑结构、策略以及工作流。</a:t>
            </a:r>
            <a:endParaRPr sz="2667" dirty="0"/>
          </a:p>
          <a:p>
            <a:pPr marL="0" indent="0">
              <a:lnSpc>
                <a:spcPct val="150000"/>
              </a:lnSpc>
              <a:spcBef>
                <a:spcPts val="3200"/>
              </a:spcBef>
              <a:buNone/>
            </a:pPr>
            <a:endParaRPr sz="2667" dirty="0"/>
          </a:p>
          <a:p>
            <a:pPr marL="0" indent="0">
              <a:lnSpc>
                <a:spcPct val="150000"/>
              </a:lnSpc>
              <a:spcBef>
                <a:spcPts val="3200"/>
              </a:spcBef>
              <a:buNone/>
            </a:pPr>
            <a:endParaRPr sz="2667" dirty="0"/>
          </a:p>
          <a:p>
            <a:pPr marL="0" indent="0">
              <a:lnSpc>
                <a:spcPct val="150000"/>
              </a:lnSpc>
              <a:spcBef>
                <a:spcPts val="3200"/>
              </a:spcBef>
              <a:spcAft>
                <a:spcPts val="3200"/>
              </a:spcAft>
              <a:buNone/>
            </a:pPr>
            <a:r>
              <a:rPr lang="en" sz="2667" dirty="0" err="1"/>
              <a:t>根据你的策略和工作流将应用的组件分发到目标云</a:t>
            </a:r>
            <a:r>
              <a:rPr lang="zh-CN" altLang="en-US" sz="2667" dirty="0"/>
              <a:t>、</a:t>
            </a:r>
            <a:r>
              <a:rPr lang="en-US" altLang="zh-CN" sz="2667" dirty="0"/>
              <a:t>IoT/</a:t>
            </a:r>
            <a:r>
              <a:rPr lang="zh-CN" altLang="en-US" sz="2667" dirty="0"/>
              <a:t>边缘设备，或者任意</a:t>
            </a:r>
            <a:r>
              <a:rPr lang="en-US" altLang="zh-CN" sz="2667" dirty="0"/>
              <a:t>Kubernetes</a:t>
            </a:r>
            <a:r>
              <a:rPr lang="zh-CN" altLang="en-US" sz="2667" dirty="0"/>
              <a:t> 集群。</a:t>
            </a:r>
            <a:endParaRPr sz="2667" dirty="0"/>
          </a:p>
        </p:txBody>
      </p:sp>
      <p:sp>
        <p:nvSpPr>
          <p:cNvPr id="147" name="Google Shape;147;p17"/>
          <p:cNvSpPr txBox="1"/>
          <p:nvPr/>
        </p:nvSpPr>
        <p:spPr>
          <a:xfrm>
            <a:off x="11716133" y="5356248"/>
            <a:ext cx="2165600" cy="2600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r>
              <a:rPr lang="en" sz="16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Trait 1</a:t>
            </a:r>
            <a:endParaRPr sz="16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11716133" y="5678581"/>
            <a:ext cx="2165600" cy="260000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r>
              <a:rPr lang="en" sz="16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Trait 2</a:t>
            </a:r>
            <a:endParaRPr sz="16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0154" y="1836497"/>
            <a:ext cx="7263864" cy="11531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17614816" y="2482434"/>
            <a:ext cx="6647200" cy="2934400"/>
          </a:xfrm>
          <a:prstGeom prst="snip1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en-US" sz="2666" b="1" i="1" dirty="0" err="1"/>
              <a:t>待部署组件</a:t>
            </a:r>
            <a:endParaRPr lang="en-US" sz="2666" b="1" dirty="0"/>
          </a:p>
          <a:p>
            <a:endParaRPr lang="en-US" sz="2666" dirty="0"/>
          </a:p>
          <a:p>
            <a:r>
              <a:rPr lang="en" sz="2666" dirty="0" err="1"/>
              <a:t>比如</a:t>
            </a:r>
            <a:r>
              <a:rPr lang="en" sz="2666" dirty="0"/>
              <a:t> Helm chart, </a:t>
            </a:r>
            <a:r>
              <a:rPr lang="en" sz="2666" dirty="0" err="1"/>
              <a:t>Kustomize</a:t>
            </a:r>
            <a:r>
              <a:rPr lang="en" sz="2666" dirty="0"/>
              <a:t>, </a:t>
            </a:r>
            <a:r>
              <a:rPr lang="en" sz="2666" dirty="0" err="1"/>
              <a:t>云资源</a:t>
            </a:r>
            <a:r>
              <a:rPr lang="en" sz="2666" dirty="0"/>
              <a:t> Cloud Formation </a:t>
            </a:r>
            <a:r>
              <a:rPr lang="en" sz="2666" dirty="0" err="1"/>
              <a:t>模板</a:t>
            </a:r>
            <a:r>
              <a:rPr lang="en" sz="2666" dirty="0"/>
              <a:t>, Terraform </a:t>
            </a:r>
            <a:r>
              <a:rPr lang="en" sz="2666" dirty="0" err="1"/>
              <a:t>模块等</a:t>
            </a:r>
            <a:r>
              <a:rPr lang="en" sz="2666" dirty="0"/>
              <a:t>… </a:t>
            </a:r>
            <a:r>
              <a:rPr lang="en" sz="2666" dirty="0" err="1"/>
              <a:t>几乎可以包含一切可交付制品</a:t>
            </a:r>
            <a:r>
              <a:rPr lang="zh-CN" altLang="en-US" sz="2666" dirty="0"/>
              <a:t>！</a:t>
            </a:r>
            <a:endParaRPr sz="2666" i="1" dirty="0"/>
          </a:p>
        </p:txBody>
      </p:sp>
      <p:sp>
        <p:nvSpPr>
          <p:cNvPr id="115" name="Google Shape;115;p17"/>
          <p:cNvSpPr/>
          <p:nvPr/>
        </p:nvSpPr>
        <p:spPr>
          <a:xfrm>
            <a:off x="17594152" y="9522702"/>
            <a:ext cx="6647200" cy="2934400"/>
          </a:xfrm>
          <a:prstGeom prst="snip1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en" sz="2666" b="1" i="1" dirty="0" err="1"/>
              <a:t>部署的执行</a:t>
            </a:r>
            <a:r>
              <a:rPr lang="en-US" sz="2666" b="1" i="1" dirty="0" err="1"/>
              <a:t>过程</a:t>
            </a:r>
            <a:endParaRPr sz="2666" b="1" dirty="0"/>
          </a:p>
          <a:p>
            <a:endParaRPr sz="2666" dirty="0"/>
          </a:p>
          <a:p>
            <a:r>
              <a:rPr lang="en" sz="2666" dirty="0" err="1"/>
              <a:t>比如蓝绿部署</a:t>
            </a:r>
            <a:r>
              <a:rPr lang="zh-CN" altLang="en-US" sz="2666" dirty="0"/>
              <a:t>、带流量的渐进式部署、手动审批等任意的管道式持续</a:t>
            </a:r>
            <a:r>
              <a:rPr lang="zh-CN" altLang="en-US" sz="2666"/>
              <a:t>交付策略！</a:t>
            </a:r>
            <a:endParaRPr sz="2666" i="1" dirty="0"/>
          </a:p>
        </p:txBody>
      </p:sp>
      <p:sp>
        <p:nvSpPr>
          <p:cNvPr id="116" name="Google Shape;116;p17"/>
          <p:cNvSpPr/>
          <p:nvPr/>
        </p:nvSpPr>
        <p:spPr>
          <a:xfrm>
            <a:off x="17594152" y="6002568"/>
            <a:ext cx="6647200" cy="2934400"/>
          </a:xfrm>
          <a:prstGeom prst="snip1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en" sz="2666" b="1" i="1" dirty="0" err="1"/>
              <a:t>运维能力</a:t>
            </a:r>
            <a:endParaRPr sz="2666" b="1" dirty="0"/>
          </a:p>
          <a:p>
            <a:endParaRPr sz="2666" dirty="0"/>
          </a:p>
          <a:p>
            <a:r>
              <a:rPr lang="en" sz="2666" dirty="0" err="1"/>
              <a:t>应用部署后的持续运维</a:t>
            </a:r>
            <a:r>
              <a:rPr lang="zh-CN" altLang="en-US" sz="2666" dirty="0"/>
              <a:t>，</a:t>
            </a:r>
            <a:r>
              <a:rPr lang="en" sz="2666" dirty="0" err="1"/>
              <a:t>比如</a:t>
            </a:r>
            <a:r>
              <a:rPr lang="en" sz="2666" dirty="0"/>
              <a:t> </a:t>
            </a:r>
            <a:r>
              <a:rPr lang="en" sz="2666" dirty="0" err="1"/>
              <a:t>路由规则</a:t>
            </a:r>
            <a:r>
              <a:rPr lang="zh-CN" altLang="en-US" sz="2666" dirty="0"/>
              <a:t>、自动扩缩容规则等</a:t>
            </a:r>
            <a:r>
              <a:rPr lang="en" sz="2666" dirty="0"/>
              <a:t>… </a:t>
            </a:r>
            <a:r>
              <a:rPr lang="en" sz="2666" dirty="0" err="1"/>
              <a:t>像乐高一样可以附着作用于组件上</a:t>
            </a:r>
            <a:r>
              <a:rPr lang="zh-CN" altLang="en-US" sz="2666" dirty="0"/>
              <a:t>！</a:t>
            </a:r>
            <a:endParaRPr sz="2666" i="1" dirty="0"/>
          </a:p>
        </p:txBody>
      </p:sp>
      <p:cxnSp>
        <p:nvCxnSpPr>
          <p:cNvPr id="117" name="Google Shape;117;p17"/>
          <p:cNvCxnSpPr>
            <a:cxnSpLocks/>
            <a:stCxn id="114" idx="2"/>
          </p:cNvCxnSpPr>
          <p:nvPr/>
        </p:nvCxnSpPr>
        <p:spPr>
          <a:xfrm flipH="1" flipV="1">
            <a:off x="15814288" y="3529637"/>
            <a:ext cx="1800528" cy="4199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7"/>
          <p:cNvCxnSpPr>
            <a:stCxn id="116" idx="2"/>
            <a:endCxn id="120" idx="3"/>
          </p:cNvCxnSpPr>
          <p:nvPr/>
        </p:nvCxnSpPr>
        <p:spPr>
          <a:xfrm rot="10800000">
            <a:off x="15834952" y="5325768"/>
            <a:ext cx="1759200" cy="21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7"/>
          <p:cNvCxnSpPr>
            <a:stCxn id="115" idx="2"/>
            <a:endCxn id="122" idx="3"/>
          </p:cNvCxnSpPr>
          <p:nvPr/>
        </p:nvCxnSpPr>
        <p:spPr>
          <a:xfrm flipH="1">
            <a:off x="15834952" y="10989902"/>
            <a:ext cx="1759200" cy="42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7"/>
          <p:cNvSpPr/>
          <p:nvPr/>
        </p:nvSpPr>
        <p:spPr>
          <a:xfrm>
            <a:off x="10090552" y="2662702"/>
            <a:ext cx="5723736" cy="1707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4800"/>
          </a:p>
        </p:txBody>
      </p:sp>
      <p:sp>
        <p:nvSpPr>
          <p:cNvPr id="120" name="Google Shape;120;p17"/>
          <p:cNvSpPr/>
          <p:nvPr/>
        </p:nvSpPr>
        <p:spPr>
          <a:xfrm>
            <a:off x="10090552" y="4515568"/>
            <a:ext cx="5744000" cy="162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4800"/>
          </a:p>
        </p:txBody>
      </p:sp>
      <p:sp>
        <p:nvSpPr>
          <p:cNvPr id="122" name="Google Shape;122;p17"/>
          <p:cNvSpPr/>
          <p:nvPr/>
        </p:nvSpPr>
        <p:spPr>
          <a:xfrm>
            <a:off x="10090552" y="9741302"/>
            <a:ext cx="5744000" cy="333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4800"/>
          </a:p>
        </p:txBody>
      </p:sp>
      <p:sp>
        <p:nvSpPr>
          <p:cNvPr id="124" name="Google Shape;124;p17"/>
          <p:cNvSpPr/>
          <p:nvPr/>
        </p:nvSpPr>
        <p:spPr>
          <a:xfrm>
            <a:off x="1683752" y="8936968"/>
            <a:ext cx="6647200" cy="2934400"/>
          </a:xfrm>
          <a:prstGeom prst="snip1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en" sz="2666" b="1" i="1" dirty="0" err="1"/>
              <a:t>应用的执行策略</a:t>
            </a:r>
            <a:endParaRPr sz="2666" b="1" dirty="0"/>
          </a:p>
          <a:p>
            <a:endParaRPr sz="2666" dirty="0"/>
          </a:p>
          <a:p>
            <a:r>
              <a:rPr lang="en" sz="2666" dirty="0" err="1"/>
              <a:t>比如安全策略</a:t>
            </a:r>
            <a:r>
              <a:rPr lang="zh-CN" altLang="en-US" sz="2666" dirty="0"/>
              <a:t>、健康检查策略、防火墙规则等，任何一个部署前需要遵守的规则都可以在这个阶段声明和执行！</a:t>
            </a:r>
            <a:endParaRPr sz="2666" i="1" dirty="0"/>
          </a:p>
        </p:txBody>
      </p:sp>
      <p:sp>
        <p:nvSpPr>
          <p:cNvPr id="125" name="Google Shape;125;p17"/>
          <p:cNvSpPr/>
          <p:nvPr/>
        </p:nvSpPr>
        <p:spPr>
          <a:xfrm>
            <a:off x="10090552" y="6202062"/>
            <a:ext cx="5723736" cy="320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4800"/>
          </a:p>
        </p:txBody>
      </p:sp>
      <p:cxnSp>
        <p:nvCxnSpPr>
          <p:cNvPr id="126" name="Google Shape;126;p17"/>
          <p:cNvCxnSpPr>
            <a:cxnSpLocks/>
            <a:stCxn id="124" idx="0"/>
            <a:endCxn id="125" idx="1"/>
          </p:cNvCxnSpPr>
          <p:nvPr/>
        </p:nvCxnSpPr>
        <p:spPr>
          <a:xfrm flipV="1">
            <a:off x="8330952" y="7802863"/>
            <a:ext cx="1759600" cy="26013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113;p17">
            <a:extLst>
              <a:ext uri="{FF2B5EF4-FFF2-40B4-BE49-F238E27FC236}">
                <a16:creationId xmlns:a16="http://schemas.microsoft.com/office/drawing/2014/main" id="{EDB1B7A4-E1D0-9249-BB61-F13E49399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47734"/>
            <a:ext cx="22721600" cy="1620800"/>
          </a:xfrm>
          <a:prstGeom prst="rect">
            <a:avLst/>
          </a:prstGeom>
        </p:spPr>
        <p:txBody>
          <a:bodyPr spcFirstLastPara="1" vert="horz" wrap="square" lIns="243800" tIns="243800" rIns="243800" bIns="243800" rtlCol="0" anchor="t" anchorCtr="0">
            <a:normAutofit/>
          </a:bodyPr>
          <a:lstStyle/>
          <a:p>
            <a:r>
              <a:rPr lang="en" sz="6000" dirty="0" err="1"/>
              <a:t>KubeVela</a:t>
            </a:r>
            <a:r>
              <a:rPr lang="zh-CN" altLang="en-US" sz="6000" dirty="0"/>
              <a:t> </a:t>
            </a:r>
            <a:r>
              <a:rPr lang="en-US" altLang="zh-CN" sz="6000" dirty="0"/>
              <a:t>Application</a:t>
            </a:r>
            <a:r>
              <a:rPr lang="zh-CN" altLang="en-US" sz="6000" dirty="0"/>
              <a:t>（应用部署计划）</a:t>
            </a:r>
            <a:endParaRPr sz="6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CD11C-6A57-0149-8D81-CA7970DA108A}"/>
              </a:ext>
            </a:extLst>
          </p:cNvPr>
          <p:cNvSpPr/>
          <p:nvPr/>
        </p:nvSpPr>
        <p:spPr>
          <a:xfrm>
            <a:off x="382149" y="2548249"/>
            <a:ext cx="8147806" cy="4688626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pPr marL="36000">
              <a:buSzPts val="1400"/>
            </a:pPr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易用可扩展</a:t>
            </a:r>
            <a:endParaRPr lang="en-US" altLang="zh-CN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 lvl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基于应用模型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IaC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抽象，</a:t>
            </a:r>
            <a:r>
              <a:rPr lang="zh-CN" altLang="en-US" sz="2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降低使用门槛</a:t>
            </a:r>
            <a:endParaRPr lang="en-US" altLang="zh-CN" sz="2400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 lvl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部署资源的完整集合与锚点（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single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source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truth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 lvl="1"/>
            <a:endParaRPr lang="en-US" altLang="zh-CN" sz="2400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/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组件能力“胶水”</a:t>
            </a:r>
            <a:endParaRPr lang="en-US" altLang="zh-CN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 lvl="1"/>
            <a:r>
              <a:rPr lang="zh-CN" altLang="en-US" sz="2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高度可扩展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：模块化接入、</a:t>
            </a:r>
            <a:r>
              <a:rPr lang="zh-CN" alt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拼图式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衔接、管道式编排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 lvl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能力“</a:t>
            </a:r>
            <a:r>
              <a:rPr lang="zh-CN" altLang="en-US" sz="2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”：高效响应需求变化，没有系统变更负担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 lvl="1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/>
            <a:r>
              <a:rPr lang="zh-CN" altLang="en-US" sz="28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无差别应用交付的控制平面</a:t>
            </a:r>
            <a:endParaRPr lang="en-US" altLang="zh-CN" sz="28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 lvl="1"/>
            <a:r>
              <a:rPr lang="zh-CN" altLang="en-US" sz="2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多集群，多环境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应用依赖管理，统一的运维能力建设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6000" lvl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</a:t>
            </a:r>
            <a:r>
              <a:rPr lang="zh-CN" altLang="en-US" sz="2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多环境部署和运维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，差异化环境一致体验</a:t>
            </a:r>
            <a:endParaRPr lang="en-CN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-354504" y="1651560"/>
            <a:ext cx="10294012" cy="480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1011772" indent="-571500">
              <a:lnSpc>
                <a:spcPct val="150000"/>
              </a:lnSpc>
              <a:buSzPts val="1000"/>
              <a:buFont typeface="Wingdings" pitchFamily="2" charset="2"/>
              <a:buChar char="ü"/>
            </a:pPr>
            <a:r>
              <a:rPr lang="zh-CN" altLang="en-US" sz="2668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将基础设施能力变成“乐高”一样的构建模块呈现给最终用户</a:t>
            </a:r>
            <a:endParaRPr sz="2668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Roboto"/>
              <a:sym typeface="Roboto"/>
            </a:endParaRPr>
          </a:p>
          <a:p>
            <a:pPr marL="1011772" indent="-571500">
              <a:lnSpc>
                <a:spcPct val="150000"/>
              </a:lnSpc>
              <a:buSzPts val="1000"/>
              <a:buFont typeface="Wingdings" pitchFamily="2" charset="2"/>
              <a:buChar char="ü"/>
            </a:pPr>
            <a:r>
              <a:rPr lang="en-US" sz="2668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基于</a:t>
            </a:r>
            <a:r>
              <a:rPr lang="en" sz="2668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 </a:t>
            </a:r>
            <a:r>
              <a:rPr lang="en" sz="2668" u="sng" dirty="0">
                <a:solidFill>
                  <a:schemeClr val="hlin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  <a:hlinkClick r:id="rId3"/>
              </a:rPr>
              <a:t>CUElang</a:t>
            </a:r>
            <a:r>
              <a:rPr lang="en" sz="2668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 </a:t>
            </a:r>
            <a:r>
              <a:rPr lang="en-US" sz="2668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的超级</a:t>
            </a:r>
            <a:r>
              <a:rPr lang="zh-CN" altLang="en-US" sz="2668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“</a:t>
            </a:r>
            <a:r>
              <a:rPr lang="en-US" sz="2668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胶水层</a:t>
            </a:r>
            <a:r>
              <a:rPr lang="zh-CN" altLang="en-US" sz="2668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 ”</a:t>
            </a:r>
            <a:endParaRPr lang="en-US" altLang="zh-CN" sz="2668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Roboto"/>
              <a:sym typeface="Roboto"/>
            </a:endParaRPr>
          </a:p>
          <a:p>
            <a:pPr marL="1011772" indent="-571500">
              <a:lnSpc>
                <a:spcPct val="150000"/>
              </a:lnSpc>
              <a:buSzPts val="1000"/>
              <a:buFont typeface="Wingdings" pitchFamily="2" charset="2"/>
              <a:buChar char="ü"/>
            </a:pPr>
            <a:r>
              <a:rPr lang="zh-CN" altLang="en-US" sz="2668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“</a:t>
            </a:r>
            <a:r>
              <a:rPr lang="en-US" sz="2668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可编程</a:t>
            </a:r>
            <a:r>
              <a:rPr lang="zh-CN" altLang="en-US" sz="2668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 ”的 </a:t>
            </a:r>
            <a:r>
              <a:rPr lang="en-US" altLang="zh-CN" sz="2668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PaaS</a:t>
            </a:r>
          </a:p>
          <a:p>
            <a:pPr marL="1926172" lvl="1" indent="-571500">
              <a:lnSpc>
                <a:spcPct val="150000"/>
              </a:lnSpc>
              <a:buSzPts val="1000"/>
              <a:buFont typeface="Wingdings" pitchFamily="2" charset="2"/>
              <a:buChar char="ü"/>
            </a:pPr>
            <a:r>
              <a:rPr lang="en" sz="2668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高效反馈用户需求的变化</a:t>
            </a:r>
            <a:endParaRPr lang="en" sz="2668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Roboto"/>
              <a:sym typeface="Roboto"/>
            </a:endParaRPr>
          </a:p>
          <a:p>
            <a:pPr marL="1926172" lvl="1" indent="-571500">
              <a:lnSpc>
                <a:spcPct val="150000"/>
              </a:lnSpc>
              <a:buSzPts val="1000"/>
              <a:buFont typeface="Wingdings" pitchFamily="2" charset="2"/>
              <a:buChar char="ü"/>
            </a:pPr>
            <a:r>
              <a:rPr lang="en" sz="2668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没有限制</a:t>
            </a:r>
            <a:r>
              <a:rPr lang="zh-CN" altLang="en-US" sz="2668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、高度可扩展</a:t>
            </a:r>
            <a:endParaRPr lang="en-US" altLang="zh-CN" sz="2668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Roboto"/>
              <a:sym typeface="Roboto"/>
            </a:endParaRPr>
          </a:p>
          <a:p>
            <a:pPr marL="1926172" lvl="1" indent="-571500">
              <a:lnSpc>
                <a:spcPct val="150000"/>
              </a:lnSpc>
              <a:buSzPts val="1000"/>
              <a:buFont typeface="Wingdings" pitchFamily="2" charset="2"/>
              <a:buChar char="ü"/>
            </a:pPr>
            <a:r>
              <a:rPr lang="en-US" sz="2668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交付任意组件</a:t>
            </a:r>
            <a:endParaRPr lang="en-US" sz="2668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Roboto"/>
              <a:sym typeface="Roboto"/>
            </a:endParaRPr>
          </a:p>
          <a:p>
            <a:pPr marL="1926172" lvl="1" indent="-571500">
              <a:lnSpc>
                <a:spcPct val="150000"/>
              </a:lnSpc>
              <a:buSzPts val="1000"/>
              <a:buFont typeface="Wingdings" pitchFamily="2" charset="2"/>
              <a:buChar char="ü"/>
            </a:pPr>
            <a:r>
              <a:rPr lang="en-US" sz="2668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Roboto"/>
                <a:sym typeface="Roboto"/>
              </a:rPr>
              <a:t>定制任意流程</a:t>
            </a:r>
            <a:endParaRPr lang="en-US" sz="2668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688062" y="385818"/>
            <a:ext cx="22721600" cy="1620800"/>
          </a:xfrm>
          <a:prstGeom prst="rect">
            <a:avLst/>
          </a:prstGeom>
        </p:spPr>
        <p:txBody>
          <a:bodyPr spcFirstLastPara="1" vert="horz" wrap="square" lIns="243800" tIns="243800" rIns="243800" bIns="243800" rtlCol="0" anchor="t" anchorCtr="0">
            <a:normAutofit fontScale="90000"/>
          </a:bodyPr>
          <a:lstStyle/>
          <a:p>
            <a:r>
              <a:rPr lang="en" dirty="0"/>
              <a:t>X</a:t>
            </a:r>
            <a:r>
              <a:rPr lang="en-US" altLang="zh-CN" dirty="0"/>
              <a:t>-</a:t>
            </a:r>
            <a:r>
              <a:rPr lang="en" dirty="0"/>
              <a:t>Definition</a:t>
            </a:r>
            <a:r>
              <a:rPr lang="zh-CN" altLang="en-US" dirty="0"/>
              <a:t>（</a:t>
            </a:r>
            <a:r>
              <a:rPr lang="en-US" altLang="zh-CN" dirty="0" err="1"/>
              <a:t>IaC</a:t>
            </a:r>
            <a:r>
              <a:rPr lang="zh-CN" altLang="en-US"/>
              <a:t> 模块）</a:t>
            </a:r>
            <a:endParaRPr dirty="0"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3903" y="3053103"/>
            <a:ext cx="2213990" cy="214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15AB8-EC68-CB4E-BB9F-45B7C85972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" b="6591"/>
          <a:stretch/>
        </p:blipFill>
        <p:spPr>
          <a:xfrm>
            <a:off x="17315730" y="6858001"/>
            <a:ext cx="6939572" cy="6526622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D82305D-05B3-3049-9DB1-3E986CA0B1BB}"/>
              </a:ext>
            </a:extLst>
          </p:cNvPr>
          <p:cNvSpPr/>
          <p:nvPr/>
        </p:nvSpPr>
        <p:spPr>
          <a:xfrm>
            <a:off x="17831298" y="9608210"/>
            <a:ext cx="466928" cy="3657600"/>
          </a:xfrm>
          <a:prstGeom prst="lef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EF6B8-E23D-2E46-B566-BF3C3191A8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51" b="9338"/>
          <a:stretch/>
        </p:blipFill>
        <p:spPr>
          <a:xfrm>
            <a:off x="2688801" y="6287074"/>
            <a:ext cx="6428338" cy="7139508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8138C5DE-F60E-254C-9C94-20D4E0B7FD47}"/>
              </a:ext>
            </a:extLst>
          </p:cNvPr>
          <p:cNvSpPr/>
          <p:nvPr/>
        </p:nvSpPr>
        <p:spPr>
          <a:xfrm>
            <a:off x="3097361" y="9259221"/>
            <a:ext cx="507438" cy="3880966"/>
          </a:xfrm>
          <a:prstGeom prst="lef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8FE77-CE84-1B4A-B284-B890996F1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446" y="3074368"/>
            <a:ext cx="7555668" cy="10350230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44BD06B6-F3DC-4249-947C-0B65EDC97BCD}"/>
              </a:ext>
            </a:extLst>
          </p:cNvPr>
          <p:cNvSpPr/>
          <p:nvPr/>
        </p:nvSpPr>
        <p:spPr>
          <a:xfrm>
            <a:off x="9939509" y="6319688"/>
            <a:ext cx="475438" cy="6340080"/>
          </a:xfrm>
          <a:prstGeom prst="lef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7284" y="6422033"/>
            <a:ext cx="9355581" cy="358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15791733" y="5092600"/>
            <a:ext cx="6764000" cy="10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 i="1">
                <a:latin typeface="Roboto"/>
                <a:ea typeface="Roboto"/>
                <a:cs typeface="Roboto"/>
                <a:sym typeface="Roboto"/>
              </a:rPr>
              <a:t>… and yes, KubeVela uses </a:t>
            </a:r>
            <a:r>
              <a:rPr lang="en" sz="2667" b="1" i="1">
                <a:latin typeface="Roboto"/>
                <a:ea typeface="Roboto"/>
                <a:cs typeface="Roboto"/>
                <a:sym typeface="Roboto"/>
              </a:rPr>
              <a:t>Kubernetes</a:t>
            </a:r>
            <a:r>
              <a:rPr lang="en" sz="2667" i="1">
                <a:latin typeface="Roboto"/>
                <a:ea typeface="Roboto"/>
                <a:cs typeface="Roboto"/>
                <a:sym typeface="Roboto"/>
              </a:rPr>
              <a:t> as the control plane.</a:t>
            </a:r>
            <a:endParaRPr sz="26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12744800" y="4900333"/>
            <a:ext cx="2543200" cy="273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/>
              <a:t>Application</a:t>
            </a:r>
            <a:endParaRPr sz="2667"/>
          </a:p>
          <a:p>
            <a:pPr algn="ctr"/>
            <a:endParaRPr sz="2667"/>
          </a:p>
          <a:p>
            <a:pPr algn="ctr"/>
            <a:r>
              <a:rPr lang="en" sz="2133" i="1"/>
              <a:t>my-app.yaml</a:t>
            </a:r>
            <a:endParaRPr sz="2133" i="1"/>
          </a:p>
        </p:txBody>
      </p:sp>
      <p:sp>
        <p:nvSpPr>
          <p:cNvPr id="194" name="Google Shape;194;p21"/>
          <p:cNvSpPr/>
          <p:nvPr/>
        </p:nvSpPr>
        <p:spPr>
          <a:xfrm>
            <a:off x="12744800" y="9172133"/>
            <a:ext cx="2543200" cy="273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/>
              <a:t>X-Definitions</a:t>
            </a:r>
            <a:endParaRPr sz="2667"/>
          </a:p>
          <a:p>
            <a:pPr algn="ctr"/>
            <a:endParaRPr sz="2667"/>
          </a:p>
          <a:p>
            <a:r>
              <a:rPr lang="en" sz="2133" i="1"/>
              <a:t>helm.</a:t>
            </a:r>
            <a:r>
              <a:rPr lang="en" sz="2133" b="1" i="1"/>
              <a:t>cue</a:t>
            </a:r>
            <a:endParaRPr sz="2133" b="1" i="1"/>
          </a:p>
          <a:p>
            <a:r>
              <a:rPr lang="en" sz="2133" i="1"/>
              <a:t>rds.</a:t>
            </a:r>
            <a:r>
              <a:rPr lang="en" sz="2133" b="1" i="1"/>
              <a:t>cue</a:t>
            </a:r>
            <a:endParaRPr sz="2133" b="1" i="1"/>
          </a:p>
          <a:p>
            <a:r>
              <a:rPr lang="en" sz="2133" i="1"/>
              <a:t>vpc.</a:t>
            </a:r>
            <a:r>
              <a:rPr lang="en" sz="2133" b="1" i="1"/>
              <a:t>cue</a:t>
            </a:r>
            <a:endParaRPr sz="2133" b="1" i="1"/>
          </a:p>
        </p:txBody>
      </p:sp>
      <p:cxnSp>
        <p:nvCxnSpPr>
          <p:cNvPr id="195" name="Google Shape;195;p21"/>
          <p:cNvCxnSpPr>
            <a:stCxn id="194" idx="0"/>
            <a:endCxn id="193" idx="2"/>
          </p:cNvCxnSpPr>
          <p:nvPr/>
        </p:nvCxnSpPr>
        <p:spPr>
          <a:xfrm rot="10800000">
            <a:off x="14016400" y="7631333"/>
            <a:ext cx="0" cy="15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196;p21"/>
          <p:cNvSpPr/>
          <p:nvPr/>
        </p:nvSpPr>
        <p:spPr>
          <a:xfrm>
            <a:off x="21163000" y="11449368"/>
            <a:ext cx="3023200" cy="738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/>
              <a:t>container</a:t>
            </a:r>
            <a:endParaRPr sz="2667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831200" y="1093333"/>
            <a:ext cx="22721600" cy="1620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r>
              <a:rPr lang="zh-CN" altLang="en-US" sz="6000" dirty="0"/>
              <a:t>为什么 </a:t>
            </a:r>
            <a:r>
              <a:rPr lang="en-US" altLang="zh-CN" sz="6000" dirty="0" err="1"/>
              <a:t>KubeVela</a:t>
            </a:r>
            <a:r>
              <a:rPr lang="zh-CN" altLang="en-US" sz="6000" dirty="0"/>
              <a:t> 不是一个纯 </a:t>
            </a:r>
            <a:r>
              <a:rPr lang="en-US" altLang="zh-CN" sz="6000" dirty="0" err="1"/>
              <a:t>IaC</a:t>
            </a:r>
            <a:r>
              <a:rPr lang="zh-CN" altLang="en-US" sz="6000" dirty="0"/>
              <a:t> 工具？</a:t>
            </a:r>
            <a:endParaRPr sz="6000" dirty="0"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831200" y="3001800"/>
            <a:ext cx="11055200" cy="5248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indent="-817890">
              <a:lnSpc>
                <a:spcPct val="130000"/>
              </a:lnSpc>
              <a:buSzPts val="1230"/>
            </a:pPr>
            <a:r>
              <a:rPr lang="en" sz="3280" dirty="0" err="1"/>
              <a:t>IaC</a:t>
            </a:r>
            <a:r>
              <a:rPr lang="en" sz="3280" dirty="0"/>
              <a:t> </a:t>
            </a:r>
            <a:r>
              <a:rPr lang="en-US" sz="3280" dirty="0" err="1"/>
              <a:t>天然</a:t>
            </a:r>
            <a:r>
              <a:rPr lang="en" sz="3280" dirty="0" err="1"/>
              <a:t>具备敏捷</a:t>
            </a:r>
            <a:r>
              <a:rPr lang="zh-CN" altLang="en-US" sz="3280" dirty="0"/>
              <a:t>、可复用、可扩展的优势</a:t>
            </a:r>
            <a:endParaRPr sz="3280" dirty="0"/>
          </a:p>
          <a:p>
            <a:pPr indent="-817890">
              <a:lnSpc>
                <a:spcPct val="130000"/>
              </a:lnSpc>
              <a:buSzPts val="1230"/>
            </a:pPr>
            <a:r>
              <a:rPr lang="en" sz="3280" dirty="0" err="1"/>
              <a:t>但是</a:t>
            </a:r>
            <a:r>
              <a:rPr lang="zh-CN" altLang="en-US" sz="3280" dirty="0"/>
              <a:t>，</a:t>
            </a:r>
            <a:r>
              <a:rPr lang="en" sz="3280" dirty="0"/>
              <a:t> </a:t>
            </a:r>
            <a:r>
              <a:rPr lang="en" sz="3280" dirty="0" err="1"/>
              <a:t>IaC</a:t>
            </a:r>
            <a:r>
              <a:rPr lang="en" sz="3280" dirty="0"/>
              <a:t> </a:t>
            </a:r>
            <a:r>
              <a:rPr lang="en" sz="3280" dirty="0" err="1"/>
              <a:t>同样存在配置漂移</a:t>
            </a:r>
            <a:r>
              <a:rPr lang="zh-CN" altLang="en-US" sz="3280" dirty="0"/>
              <a:t>、难以维护、审计、追踪的缺点：</a:t>
            </a:r>
            <a:endParaRPr sz="3280" i="1" dirty="0"/>
          </a:p>
          <a:p>
            <a:pPr lvl="1" indent="-796517">
              <a:lnSpc>
                <a:spcPct val="130000"/>
              </a:lnSpc>
              <a:buSzPts val="1104"/>
            </a:pPr>
            <a:r>
              <a:rPr lang="en" sz="2941" dirty="0" err="1"/>
              <a:t>无法直接对接“GitOps</a:t>
            </a:r>
            <a:r>
              <a:rPr lang="en" sz="2941" dirty="0"/>
              <a:t>”</a:t>
            </a:r>
            <a:r>
              <a:rPr lang="zh-CN" altLang="en-US" sz="2941" dirty="0"/>
              <a:t>，不具备自愈能力</a:t>
            </a:r>
            <a:r>
              <a:rPr lang="en" sz="2941" dirty="0"/>
              <a:t>.</a:t>
            </a:r>
            <a:endParaRPr sz="2941" dirty="0"/>
          </a:p>
          <a:p>
            <a:pPr lvl="1" indent="-796517">
              <a:lnSpc>
                <a:spcPct val="130000"/>
              </a:lnSpc>
              <a:buSzPts val="1104"/>
            </a:pPr>
            <a:r>
              <a:rPr lang="en" sz="2941" dirty="0" err="1"/>
              <a:t>纯</a:t>
            </a:r>
            <a:r>
              <a:rPr lang="zh-CN" altLang="en-US" sz="2941" dirty="0"/>
              <a:t> </a:t>
            </a:r>
            <a:r>
              <a:rPr lang="en-US" altLang="zh-CN" sz="2941" dirty="0" err="1"/>
              <a:t>IaC</a:t>
            </a:r>
            <a:r>
              <a:rPr lang="zh-CN" altLang="en-US" sz="2941" dirty="0"/>
              <a:t> 工具缺乏大规模管理能力</a:t>
            </a:r>
            <a:endParaRPr sz="3768" dirty="0"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570" y="7631365"/>
            <a:ext cx="7548733" cy="37743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0" name="Google Shape;200;p21"/>
          <p:cNvSpPr txBox="1"/>
          <p:nvPr/>
        </p:nvSpPr>
        <p:spPr>
          <a:xfrm>
            <a:off x="2855933" y="11505768"/>
            <a:ext cx="6764000" cy="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 u="sng">
                <a:solidFill>
                  <a:schemeClr val="hlink"/>
                </a:solidFill>
                <a:hlinkClick r:id="rId5"/>
              </a:rPr>
              <a:t>State of infrastructure drift 2021</a:t>
            </a:r>
            <a:endParaRPr sz="2667"/>
          </a:p>
        </p:txBody>
      </p:sp>
      <p:sp>
        <p:nvSpPr>
          <p:cNvPr id="201" name="Google Shape;201;p21"/>
          <p:cNvSpPr/>
          <p:nvPr/>
        </p:nvSpPr>
        <p:spPr>
          <a:xfrm>
            <a:off x="15791733" y="10417067"/>
            <a:ext cx="5002400" cy="738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endParaRPr sz="1600"/>
          </a:p>
        </p:txBody>
      </p:sp>
      <p:sp>
        <p:nvSpPr>
          <p:cNvPr id="202" name="Google Shape;202;p21"/>
          <p:cNvSpPr/>
          <p:nvPr/>
        </p:nvSpPr>
        <p:spPr>
          <a:xfrm>
            <a:off x="21163000" y="10417035"/>
            <a:ext cx="3023200" cy="738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/>
              <a:t>RDS instance</a:t>
            </a:r>
            <a:endParaRPr sz="2667"/>
          </a:p>
        </p:txBody>
      </p:sp>
      <p:sp>
        <p:nvSpPr>
          <p:cNvPr id="203" name="Google Shape;203;p21"/>
          <p:cNvSpPr/>
          <p:nvPr/>
        </p:nvSpPr>
        <p:spPr>
          <a:xfrm>
            <a:off x="21163000" y="9288200"/>
            <a:ext cx="3023200" cy="738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/>
              <a:t>VPC instance</a:t>
            </a:r>
            <a:endParaRPr sz="2667"/>
          </a:p>
        </p:txBody>
      </p:sp>
      <p:sp>
        <p:nvSpPr>
          <p:cNvPr id="204" name="Google Shape;204;p21"/>
          <p:cNvSpPr txBox="1"/>
          <p:nvPr/>
        </p:nvSpPr>
        <p:spPr>
          <a:xfrm>
            <a:off x="11917533" y="7895503"/>
            <a:ext cx="2068000" cy="114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r"/>
            <a:r>
              <a:rPr lang="en" sz="2133"/>
              <a:t>composition</a:t>
            </a:r>
            <a:endParaRPr sz="2133"/>
          </a:p>
        </p:txBody>
      </p:sp>
      <p:sp>
        <p:nvSpPr>
          <p:cNvPr id="205" name="Google Shape;205;p21"/>
          <p:cNvSpPr txBox="1"/>
          <p:nvPr/>
        </p:nvSpPr>
        <p:spPr>
          <a:xfrm>
            <a:off x="16079000" y="10867733"/>
            <a:ext cx="5084000" cy="213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1219215" indent="-778943">
              <a:buSzPts val="1000"/>
              <a:buChar char="●"/>
            </a:pPr>
            <a:r>
              <a:rPr lang="en" sz="2667" b="1"/>
              <a:t>Automation</a:t>
            </a:r>
            <a:endParaRPr sz="2667" b="1"/>
          </a:p>
          <a:p>
            <a:pPr marL="1219215" indent="-778943">
              <a:buSzPts val="1000"/>
              <a:buChar char="●"/>
            </a:pPr>
            <a:r>
              <a:rPr lang="en" sz="2667" b="1"/>
              <a:t>Observibility</a:t>
            </a:r>
            <a:endParaRPr sz="2667" b="1"/>
          </a:p>
          <a:p>
            <a:pPr marL="1219215" indent="-778943">
              <a:buSzPts val="1000"/>
              <a:buChar char="●"/>
            </a:pPr>
            <a:r>
              <a:rPr lang="en" sz="2667" b="1"/>
              <a:t>Convergence</a:t>
            </a:r>
            <a:endParaRPr sz="2667" b="1"/>
          </a:p>
          <a:p>
            <a:pPr marL="1219215" indent="-778943">
              <a:buSzPts val="1000"/>
              <a:buChar char="●"/>
            </a:pPr>
            <a:r>
              <a:rPr lang="en" sz="2667" b="1"/>
              <a:t>Determinism</a:t>
            </a:r>
            <a:endParaRPr sz="2667" b="1"/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64464" y="10011652"/>
            <a:ext cx="681600" cy="663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11586933" y="2521868"/>
            <a:ext cx="12599200" cy="23800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3200"/>
              </a:spcAft>
            </a:pPr>
            <a:r>
              <a:rPr lang="en" sz="3200" b="1" dirty="0" err="1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解法</a:t>
            </a:r>
            <a:r>
              <a:rPr lang="en" sz="32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zh-CN" altLang="en-US" sz="32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在 </a:t>
            </a:r>
            <a:r>
              <a:rPr lang="en-US" altLang="zh-CN" sz="3200" dirty="0" err="1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IaC</a:t>
            </a:r>
            <a:r>
              <a:rPr lang="zh-CN" altLang="en-US" sz="32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 模式（</a:t>
            </a:r>
            <a:r>
              <a:rPr lang="en-US" altLang="zh-CN" sz="32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CUE</a:t>
            </a:r>
            <a:r>
              <a:rPr lang="zh-CN" altLang="en-US" sz="32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）的基础上增加一个统一控制平面，管理应用工作流。</a:t>
            </a:r>
            <a:endParaRPr sz="4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oam-dev/kubevela: The Modern Application Delivery Platform.">
            <a:extLst>
              <a:ext uri="{FF2B5EF4-FFF2-40B4-BE49-F238E27FC236}">
                <a16:creationId xmlns:a16="http://schemas.microsoft.com/office/drawing/2014/main" id="{A090748A-CE60-0642-8020-730A011D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6634" y="5705500"/>
            <a:ext cx="4735512" cy="109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FAEF48-228D-634B-ACC7-854224A12C44}"/>
              </a:ext>
            </a:extLst>
          </p:cNvPr>
          <p:cNvSpPr/>
          <p:nvPr/>
        </p:nvSpPr>
        <p:spPr>
          <a:xfrm>
            <a:off x="1616660" y="9511065"/>
            <a:ext cx="16056932" cy="168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06AC54-DFFC-764B-B9B3-9DD5FF9F9AFA}"/>
              </a:ext>
            </a:extLst>
          </p:cNvPr>
          <p:cNvSpPr/>
          <p:nvPr/>
        </p:nvSpPr>
        <p:spPr>
          <a:xfrm>
            <a:off x="2089154" y="9909936"/>
            <a:ext cx="2797641" cy="886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集群注册</a:t>
            </a:r>
            <a:r>
              <a:rPr lang="en-US" altLang="zh-CN" sz="2800" dirty="0"/>
              <a:t>/</a:t>
            </a:r>
            <a:r>
              <a:rPr lang="zh-CN" altLang="en-US" sz="2800" dirty="0"/>
              <a:t>删除</a:t>
            </a:r>
            <a:endParaRPr lang="en-CN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B2E4F-888A-964F-B020-169C43AA0D17}"/>
              </a:ext>
            </a:extLst>
          </p:cNvPr>
          <p:cNvSpPr/>
          <p:nvPr/>
        </p:nvSpPr>
        <p:spPr>
          <a:xfrm>
            <a:off x="5279971" y="9932366"/>
            <a:ext cx="2555152" cy="886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证书管理</a:t>
            </a:r>
            <a:r>
              <a:rPr lang="en-US" altLang="zh-CN" sz="2800" dirty="0"/>
              <a:t>/</a:t>
            </a:r>
            <a:r>
              <a:rPr lang="zh-CN" altLang="en-US" sz="2800" dirty="0"/>
              <a:t>滚动</a:t>
            </a:r>
            <a:endParaRPr lang="en-CN" sz="2800" dirty="0"/>
          </a:p>
        </p:txBody>
      </p:sp>
      <p:pic>
        <p:nvPicPr>
          <p:cNvPr id="2052" name="Picture 4" descr="Open Cluster Management">
            <a:extLst>
              <a:ext uri="{FF2B5EF4-FFF2-40B4-BE49-F238E27FC236}">
                <a16:creationId xmlns:a16="http://schemas.microsoft.com/office/drawing/2014/main" id="{03AE591F-04E5-F84C-8EEF-1710D3B91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852" y="9685408"/>
            <a:ext cx="1187644" cy="116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B13BD9-01AD-2549-8085-A93F29BBE004}"/>
              </a:ext>
            </a:extLst>
          </p:cNvPr>
          <p:cNvSpPr txBox="1"/>
          <p:nvPr/>
        </p:nvSpPr>
        <p:spPr>
          <a:xfrm>
            <a:off x="18540662" y="10962021"/>
            <a:ext cx="3844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Open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Cluster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Management</a:t>
            </a:r>
            <a:endParaRPr lang="en-CN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E75EAF-F9B0-A242-AB7C-8F22B4EB0449}"/>
              </a:ext>
            </a:extLst>
          </p:cNvPr>
          <p:cNvSpPr/>
          <p:nvPr/>
        </p:nvSpPr>
        <p:spPr>
          <a:xfrm>
            <a:off x="416473" y="8190045"/>
            <a:ext cx="475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统一的多集群管理 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en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27955E-8FA3-8842-AABE-9B379EB2CFC8}"/>
              </a:ext>
            </a:extLst>
          </p:cNvPr>
          <p:cNvSpPr/>
          <p:nvPr/>
        </p:nvSpPr>
        <p:spPr>
          <a:xfrm>
            <a:off x="8484253" y="9893704"/>
            <a:ext cx="2555152" cy="886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集群分组</a:t>
            </a:r>
            <a:r>
              <a:rPr lang="en-US" altLang="zh-CN" sz="2800" dirty="0"/>
              <a:t>/</a:t>
            </a:r>
            <a:r>
              <a:rPr lang="zh-CN" altLang="en-US" sz="2800" dirty="0"/>
              <a:t>调度</a:t>
            </a:r>
            <a:endParaRPr lang="en-CN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252B0A-4752-ED44-A4EB-C9F8C7F9BAEF}"/>
              </a:ext>
            </a:extLst>
          </p:cNvPr>
          <p:cNvSpPr/>
          <p:nvPr/>
        </p:nvSpPr>
        <p:spPr>
          <a:xfrm>
            <a:off x="11690507" y="9897502"/>
            <a:ext cx="2368446" cy="886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资源分发</a:t>
            </a:r>
            <a:endParaRPr lang="en-CN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7349EE-943B-C64E-A807-BF11B5824274}"/>
              </a:ext>
            </a:extLst>
          </p:cNvPr>
          <p:cNvSpPr/>
          <p:nvPr/>
        </p:nvSpPr>
        <p:spPr>
          <a:xfrm>
            <a:off x="14636863" y="9899044"/>
            <a:ext cx="2368446" cy="886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状态回流</a:t>
            </a:r>
            <a:endParaRPr lang="en-CN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6290-9982-A946-81A3-92ECBE1AB2D2}"/>
              </a:ext>
            </a:extLst>
          </p:cNvPr>
          <p:cNvSpPr/>
          <p:nvPr/>
        </p:nvSpPr>
        <p:spPr>
          <a:xfrm>
            <a:off x="1511291" y="4818325"/>
            <a:ext cx="18049170" cy="2789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47AE06-CD49-5045-B8F1-BDD93A411E41}"/>
              </a:ext>
            </a:extLst>
          </p:cNvPr>
          <p:cNvSpPr/>
          <p:nvPr/>
        </p:nvSpPr>
        <p:spPr>
          <a:xfrm>
            <a:off x="2056510" y="6371672"/>
            <a:ext cx="2830284" cy="886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跨可用区部署</a:t>
            </a:r>
            <a:endParaRPr lang="en-CN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47669-6A80-F044-A5E2-748F42C08C3E}"/>
              </a:ext>
            </a:extLst>
          </p:cNvPr>
          <p:cNvSpPr/>
          <p:nvPr/>
        </p:nvSpPr>
        <p:spPr>
          <a:xfrm>
            <a:off x="2089154" y="5171680"/>
            <a:ext cx="2830284" cy="886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流量调拨</a:t>
            </a:r>
            <a:endParaRPr lang="en-CN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2ED57F-90D5-5E4E-9F92-FEED7DE40757}"/>
              </a:ext>
            </a:extLst>
          </p:cNvPr>
          <p:cNvSpPr/>
          <p:nvPr/>
        </p:nvSpPr>
        <p:spPr>
          <a:xfrm>
            <a:off x="8649926" y="6294178"/>
            <a:ext cx="3890660" cy="886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混合环境差异化配置</a:t>
            </a:r>
            <a:endParaRPr lang="en-CN" sz="2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028BB4-997E-3B45-8592-72249E422255}"/>
              </a:ext>
            </a:extLst>
          </p:cNvPr>
          <p:cNvSpPr/>
          <p:nvPr/>
        </p:nvSpPr>
        <p:spPr>
          <a:xfrm>
            <a:off x="8649926" y="5135304"/>
            <a:ext cx="3890660" cy="886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多集群副本调度</a:t>
            </a:r>
            <a:endParaRPr lang="en-CN" sz="2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7D8D47-37C3-2648-A745-D43ED28830B4}"/>
              </a:ext>
            </a:extLst>
          </p:cNvPr>
          <p:cNvSpPr/>
          <p:nvPr/>
        </p:nvSpPr>
        <p:spPr>
          <a:xfrm>
            <a:off x="5445974" y="5129904"/>
            <a:ext cx="2830284" cy="886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云资源绑定</a:t>
            </a:r>
            <a:endParaRPr lang="en-CN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4CAF60-27A0-6E4D-9C1A-C08BE296B624}"/>
              </a:ext>
            </a:extLst>
          </p:cNvPr>
          <p:cNvSpPr/>
          <p:nvPr/>
        </p:nvSpPr>
        <p:spPr>
          <a:xfrm>
            <a:off x="5429758" y="6335732"/>
            <a:ext cx="2830284" cy="886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多组件编排</a:t>
            </a:r>
            <a:endParaRPr lang="en-CN" sz="2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E6A8DE6-9353-474F-A183-5E8831988B58}"/>
              </a:ext>
            </a:extLst>
          </p:cNvPr>
          <p:cNvSpPr/>
          <p:nvPr/>
        </p:nvSpPr>
        <p:spPr>
          <a:xfrm>
            <a:off x="12911608" y="5167058"/>
            <a:ext cx="3890660" cy="886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多集群</a:t>
            </a:r>
            <a:r>
              <a:rPr lang="en-CN" sz="2800" dirty="0"/>
              <a:t>多版本</a:t>
            </a:r>
            <a:r>
              <a:rPr lang="en-US" sz="2800" dirty="0" err="1"/>
              <a:t>灰度</a:t>
            </a:r>
            <a:endParaRPr lang="en-CN" sz="2800" dirty="0"/>
          </a:p>
        </p:txBody>
      </p:sp>
      <p:sp>
        <p:nvSpPr>
          <p:cNvPr id="25" name="Snip and Round Single Corner Rectangle 24">
            <a:extLst>
              <a:ext uri="{FF2B5EF4-FFF2-40B4-BE49-F238E27FC236}">
                <a16:creationId xmlns:a16="http://schemas.microsoft.com/office/drawing/2014/main" id="{B84B6776-A4B8-CB44-8EDB-6E282AF0E726}"/>
              </a:ext>
            </a:extLst>
          </p:cNvPr>
          <p:cNvSpPr/>
          <p:nvPr/>
        </p:nvSpPr>
        <p:spPr>
          <a:xfrm>
            <a:off x="10232641" y="2671962"/>
            <a:ext cx="1603566" cy="123679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SaaS</a:t>
            </a:r>
            <a:r>
              <a:rPr lang="zh-CN" altLang="en-US" sz="3600" dirty="0"/>
              <a:t> 软件</a:t>
            </a:r>
            <a:endParaRPr lang="en-CN" sz="3600" dirty="0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0C4B73A8-5EBB-614A-A0EB-263F54E97F85}"/>
              </a:ext>
            </a:extLst>
          </p:cNvPr>
          <p:cNvSpPr/>
          <p:nvPr/>
        </p:nvSpPr>
        <p:spPr>
          <a:xfrm>
            <a:off x="10378342" y="8190044"/>
            <a:ext cx="1312164" cy="738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48" name="Google Shape;278;p25">
            <a:extLst>
              <a:ext uri="{FF2B5EF4-FFF2-40B4-BE49-F238E27FC236}">
                <a16:creationId xmlns:a16="http://schemas.microsoft.com/office/drawing/2014/main" id="{A29624A5-8073-6C44-B2FB-FB0E2DD7D265}"/>
              </a:ext>
            </a:extLst>
          </p:cNvPr>
          <p:cNvSpPr/>
          <p:nvPr/>
        </p:nvSpPr>
        <p:spPr>
          <a:xfrm>
            <a:off x="4539846" y="12207184"/>
            <a:ext cx="5290144" cy="869696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algn="ctr"/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11;p25">
            <a:extLst>
              <a:ext uri="{FF2B5EF4-FFF2-40B4-BE49-F238E27FC236}">
                <a16:creationId xmlns:a16="http://schemas.microsoft.com/office/drawing/2014/main" id="{3E918D39-BF04-BA41-8138-0642BD346A7B}"/>
              </a:ext>
            </a:extLst>
          </p:cNvPr>
          <p:cNvSpPr/>
          <p:nvPr/>
        </p:nvSpPr>
        <p:spPr>
          <a:xfrm>
            <a:off x="15592788" y="12164197"/>
            <a:ext cx="2291832" cy="1444014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algn="ctr"/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312;p25">
            <a:extLst>
              <a:ext uri="{FF2B5EF4-FFF2-40B4-BE49-F238E27FC236}">
                <a16:creationId xmlns:a16="http://schemas.microsoft.com/office/drawing/2014/main" id="{BA785ED4-5C53-EE44-8FD6-81DD6C1B88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5639" y="12710480"/>
            <a:ext cx="751910" cy="7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319;p25">
            <a:extLst>
              <a:ext uri="{FF2B5EF4-FFF2-40B4-BE49-F238E27FC236}">
                <a16:creationId xmlns:a16="http://schemas.microsoft.com/office/drawing/2014/main" id="{21C96EB1-20E0-9A49-96FD-53DCC4913557}"/>
              </a:ext>
            </a:extLst>
          </p:cNvPr>
          <p:cNvSpPr txBox="1"/>
          <p:nvPr/>
        </p:nvSpPr>
        <p:spPr>
          <a:xfrm>
            <a:off x="15080144" y="12924613"/>
            <a:ext cx="3241200" cy="64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IoT/Edge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321;p25">
            <a:extLst>
              <a:ext uri="{FF2B5EF4-FFF2-40B4-BE49-F238E27FC236}">
                <a16:creationId xmlns:a16="http://schemas.microsoft.com/office/drawing/2014/main" id="{D3D55529-D7D6-3D48-9BFA-6CD412A16ACF}"/>
              </a:ext>
            </a:extLst>
          </p:cNvPr>
          <p:cNvSpPr txBox="1"/>
          <p:nvPr/>
        </p:nvSpPr>
        <p:spPr>
          <a:xfrm>
            <a:off x="5429758" y="12252867"/>
            <a:ext cx="3241200" cy="73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 Clusters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325;p25">
            <a:extLst>
              <a:ext uri="{FF2B5EF4-FFF2-40B4-BE49-F238E27FC236}">
                <a16:creationId xmlns:a16="http://schemas.microsoft.com/office/drawing/2014/main" id="{8B8BC9BE-E461-C047-82D1-E228A6C793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96353" y="12512638"/>
            <a:ext cx="1032986" cy="35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26;p25">
            <a:extLst>
              <a:ext uri="{FF2B5EF4-FFF2-40B4-BE49-F238E27FC236}">
                <a16:creationId xmlns:a16="http://schemas.microsoft.com/office/drawing/2014/main" id="{BAB0126A-03D8-AB4C-AF58-1A38EC62820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30781" y="12499310"/>
            <a:ext cx="542810" cy="380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9766CD52-3114-324F-9BC4-286974894CA4}"/>
              </a:ext>
            </a:extLst>
          </p:cNvPr>
          <p:cNvCxnSpPr>
            <a:cxnSpLocks/>
            <a:stCxn id="17" idx="2"/>
            <a:endCxn id="60" idx="0"/>
          </p:cNvCxnSpPr>
          <p:nvPr/>
        </p:nvCxnSpPr>
        <p:spPr>
          <a:xfrm rot="5400000">
            <a:off x="7821120" y="10428861"/>
            <a:ext cx="1053244" cy="25947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D5F9B587-60EE-3141-945C-3D5DC16D3681}"/>
              </a:ext>
            </a:extLst>
          </p:cNvPr>
          <p:cNvCxnSpPr>
            <a:cxnSpLocks/>
            <a:stCxn id="17" idx="2"/>
            <a:endCxn id="54" idx="0"/>
          </p:cNvCxnSpPr>
          <p:nvPr/>
        </p:nvCxnSpPr>
        <p:spPr>
          <a:xfrm rot="16200000" flipH="1">
            <a:off x="12709629" y="8135119"/>
            <a:ext cx="964574" cy="70935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OpenYurt | Cloud Native Computing Foundation">
            <a:extLst>
              <a:ext uri="{FF2B5EF4-FFF2-40B4-BE49-F238E27FC236}">
                <a16:creationId xmlns:a16="http://schemas.microsoft.com/office/drawing/2014/main" id="{5106231A-75E4-C144-838E-7789ADD6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231" y="11879315"/>
            <a:ext cx="3008422" cy="74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karmada-io/karmada: Open, Multi-Cloud, Multi-Cluster Kubernetes  Orchestration">
            <a:extLst>
              <a:ext uri="{FF2B5EF4-FFF2-40B4-BE49-F238E27FC236}">
                <a16:creationId xmlns:a16="http://schemas.microsoft.com/office/drawing/2014/main" id="{3102E827-3079-1746-95DE-B39A43AB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050" y="9593652"/>
            <a:ext cx="1671186" cy="167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C0C85C0-0AED-3B4E-B90E-5C0D376E58CD}"/>
              </a:ext>
            </a:extLst>
          </p:cNvPr>
          <p:cNvSpPr txBox="1"/>
          <p:nvPr/>
        </p:nvSpPr>
        <p:spPr>
          <a:xfrm>
            <a:off x="21456478" y="11092287"/>
            <a:ext cx="160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400" b="1" dirty="0"/>
              <a:t>Karmada</a:t>
            </a:r>
            <a:endParaRPr lang="en-CN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0E65BD-ED25-7C4F-ABC9-E1E6370276BA}"/>
              </a:ext>
            </a:extLst>
          </p:cNvPr>
          <p:cNvSpPr txBox="1"/>
          <p:nvPr/>
        </p:nvSpPr>
        <p:spPr>
          <a:xfrm>
            <a:off x="18940817" y="8415327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可以对接多种不同实现</a:t>
            </a:r>
            <a:endParaRPr lang="en-CN" sz="36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E287150-A17E-A34B-A132-EE4C272F0232}"/>
              </a:ext>
            </a:extLst>
          </p:cNvPr>
          <p:cNvSpPr/>
          <p:nvPr/>
        </p:nvSpPr>
        <p:spPr>
          <a:xfrm>
            <a:off x="12857726" y="6280608"/>
            <a:ext cx="3890660" cy="886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dirty="0"/>
              <a:t>集群亲和性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F64E04D-9ECE-8241-9A54-706949550BEB}"/>
              </a:ext>
            </a:extLst>
          </p:cNvPr>
          <p:cNvSpPr/>
          <p:nvPr/>
        </p:nvSpPr>
        <p:spPr>
          <a:xfrm>
            <a:off x="17105726" y="5907478"/>
            <a:ext cx="2151276" cy="8565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2800" dirty="0"/>
              <a:t>自定义策略</a:t>
            </a:r>
          </a:p>
        </p:txBody>
      </p:sp>
      <p:sp>
        <p:nvSpPr>
          <p:cNvPr id="50" name="Google Shape;231;p23">
            <a:extLst>
              <a:ext uri="{FF2B5EF4-FFF2-40B4-BE49-F238E27FC236}">
                <a16:creationId xmlns:a16="http://schemas.microsoft.com/office/drawing/2014/main" id="{DEF5CEF5-FBB9-804F-A475-2B130973AB99}"/>
              </a:ext>
            </a:extLst>
          </p:cNvPr>
          <p:cNvSpPr txBox="1">
            <a:spLocks/>
          </p:cNvSpPr>
          <p:nvPr/>
        </p:nvSpPr>
        <p:spPr>
          <a:xfrm>
            <a:off x="540000" y="432000"/>
            <a:ext cx="18720000" cy="72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核心功能一：</a:t>
            </a:r>
            <a:r>
              <a:rPr lang="en-US" altLang="zh-CN" sz="49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多集群应用交付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341DEEA9-0119-B94A-9C2F-67BE56D1DBC7}"/>
              </a:ext>
            </a:extLst>
          </p:cNvPr>
          <p:cNvSpPr/>
          <p:nvPr/>
        </p:nvSpPr>
        <p:spPr>
          <a:xfrm>
            <a:off x="10486799" y="4168307"/>
            <a:ext cx="1095250" cy="544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FE54A0-DF5C-8C4F-A541-F17AE5B10D7D}"/>
              </a:ext>
            </a:extLst>
          </p:cNvPr>
          <p:cNvSpPr/>
          <p:nvPr/>
        </p:nvSpPr>
        <p:spPr>
          <a:xfrm>
            <a:off x="416473" y="3692077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丰富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的应用层集群调度策略</a:t>
            </a:r>
            <a:endParaRPr lang="en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22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/>
          <p:nvPr/>
        </p:nvSpPr>
        <p:spPr>
          <a:xfrm>
            <a:off x="14685180" y="6447973"/>
            <a:ext cx="9348224" cy="3450032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r"/>
            <a:r>
              <a:rPr lang="en-US" altLang="zh-C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r>
              <a:rPr lang="zh-CN" alt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18583116" y="5273320"/>
            <a:ext cx="829188" cy="815190"/>
          </a:xfrm>
          <a:prstGeom prst="smileyFace">
            <a:avLst>
              <a:gd name="adj" fmla="val 4653"/>
            </a:avLst>
          </a:prstGeom>
          <a:solidFill>
            <a:srgbClr val="E7E6E6"/>
          </a:solidFill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18969492" y="5498229"/>
            <a:ext cx="2412000" cy="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6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2666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81;p25">
            <a:extLst>
              <a:ext uri="{FF2B5EF4-FFF2-40B4-BE49-F238E27FC236}">
                <a16:creationId xmlns:a16="http://schemas.microsoft.com/office/drawing/2014/main" id="{D9123CF0-C143-AD42-9FD5-90680CCC9662}"/>
              </a:ext>
            </a:extLst>
          </p:cNvPr>
          <p:cNvSpPr/>
          <p:nvPr/>
        </p:nvSpPr>
        <p:spPr>
          <a:xfrm>
            <a:off x="14252445" y="10350491"/>
            <a:ext cx="6627790" cy="10464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r"/>
            <a:r>
              <a:rPr lang="en-US" altLang="zh-CN" sz="2400" dirty="0">
                <a:latin typeface="Calibri"/>
                <a:ea typeface="Calibri"/>
                <a:cs typeface="Calibri"/>
                <a:sym typeface="Calibri"/>
              </a:rPr>
              <a:t>Runtime</a:t>
            </a:r>
          </a:p>
          <a:p>
            <a:pPr algn="r"/>
            <a:r>
              <a:rPr lang="zh-CN" alt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400" dirty="0"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283;p25">
            <a:extLst>
              <a:ext uri="{FF2B5EF4-FFF2-40B4-BE49-F238E27FC236}">
                <a16:creationId xmlns:a16="http://schemas.microsoft.com/office/drawing/2014/main" id="{BBB1CD78-D45E-3C4C-9377-6E2005410C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95885" y="10564033"/>
            <a:ext cx="1002546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02;p25">
            <a:extLst>
              <a:ext uri="{FF2B5EF4-FFF2-40B4-BE49-F238E27FC236}">
                <a16:creationId xmlns:a16="http://schemas.microsoft.com/office/drawing/2014/main" id="{827386DC-EA25-E04C-BB4C-FD47C4100DE2}"/>
              </a:ext>
            </a:extLst>
          </p:cNvPr>
          <p:cNvSpPr txBox="1"/>
          <p:nvPr/>
        </p:nvSpPr>
        <p:spPr>
          <a:xfrm>
            <a:off x="17379014" y="6815423"/>
            <a:ext cx="3397728" cy="760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zh-CN" altLang="en-US" sz="2200" b="1" dirty="0">
                <a:solidFill>
                  <a:srgbClr val="F76902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altLang="zh-CN" sz="2200" b="1" dirty="0">
                <a:solidFill>
                  <a:srgbClr val="F76902"/>
                </a:solidFill>
                <a:ea typeface="Calibri"/>
                <a:cs typeface="Calibri"/>
                <a:sym typeface="Calibri"/>
              </a:rPr>
              <a:t>Workflow</a:t>
            </a:r>
            <a:endParaRPr lang="en-US" sz="2200" b="1" dirty="0">
              <a:solidFill>
                <a:srgbClr val="F76902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9739" y="6730781"/>
            <a:ext cx="1113918" cy="918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4BB53188-6721-7340-99E6-454EDFD47F95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18890892" y="7762417"/>
            <a:ext cx="602392" cy="2284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E5FB1318-9FF5-EB40-9F33-7604883EF23C}"/>
              </a:ext>
            </a:extLst>
          </p:cNvPr>
          <p:cNvCxnSpPr>
            <a:cxnSpLocks/>
            <a:stCxn id="78" idx="0"/>
            <a:endCxn id="44" idx="2"/>
          </p:cNvCxnSpPr>
          <p:nvPr/>
        </p:nvCxnSpPr>
        <p:spPr>
          <a:xfrm rot="5400000" flipH="1" flipV="1">
            <a:off x="18676370" y="8689061"/>
            <a:ext cx="488964" cy="770892"/>
          </a:xfrm>
          <a:prstGeom prst="curvedConnector3">
            <a:avLst>
              <a:gd name="adj1" fmla="val 50000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Google Shape;291;p25"/>
          <p:cNvSpPr/>
          <p:nvPr/>
        </p:nvSpPr>
        <p:spPr>
          <a:xfrm>
            <a:off x="18696510" y="6114700"/>
            <a:ext cx="575812" cy="49026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>
              <a:alpha val="427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303;p25">
            <a:extLst>
              <a:ext uri="{FF2B5EF4-FFF2-40B4-BE49-F238E27FC236}">
                <a16:creationId xmlns:a16="http://schemas.microsoft.com/office/drawing/2014/main" id="{8405A0D2-9673-4A48-B2F9-0B0ACD6A2ACE}"/>
              </a:ext>
            </a:extLst>
          </p:cNvPr>
          <p:cNvSpPr/>
          <p:nvPr/>
        </p:nvSpPr>
        <p:spPr>
          <a:xfrm>
            <a:off x="17835853" y="8177824"/>
            <a:ext cx="2940890" cy="6522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ED7D31"/>
            </a:solidFill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r>
              <a:rPr lang="zh-CN" altLang="en-US" sz="28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gateway</a:t>
            </a:r>
            <a:endParaRPr sz="2800" b="1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A4BD61-1FDF-664A-9C00-1AA95D0D2191}"/>
              </a:ext>
            </a:extLst>
          </p:cNvPr>
          <p:cNvSpPr txBox="1"/>
          <p:nvPr/>
        </p:nvSpPr>
        <p:spPr>
          <a:xfrm>
            <a:off x="21039902" y="8211654"/>
            <a:ext cx="141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proxy</a:t>
            </a:r>
          </a:p>
        </p:txBody>
      </p:sp>
      <p:sp>
        <p:nvSpPr>
          <p:cNvPr id="39" name="Google Shape;307;p25">
            <a:extLst>
              <a:ext uri="{FF2B5EF4-FFF2-40B4-BE49-F238E27FC236}">
                <a16:creationId xmlns:a16="http://schemas.microsoft.com/office/drawing/2014/main" id="{9BAA1A92-7BFD-9D4E-B487-1BA16FC85F52}"/>
              </a:ext>
            </a:extLst>
          </p:cNvPr>
          <p:cNvSpPr txBox="1"/>
          <p:nvPr/>
        </p:nvSpPr>
        <p:spPr>
          <a:xfrm>
            <a:off x="15312714" y="10541205"/>
            <a:ext cx="1642832" cy="5715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OCM</a:t>
            </a:r>
            <a:r>
              <a:rPr lang="zh-CN" altLang="en-US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altLang="zh-CN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6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FAE4F4-5DDE-EE4D-957D-DE48FCC6DD89}"/>
              </a:ext>
            </a:extLst>
          </p:cNvPr>
          <p:cNvSpPr txBox="1"/>
          <p:nvPr/>
        </p:nvSpPr>
        <p:spPr>
          <a:xfrm>
            <a:off x="19573134" y="7715275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状态获取</a:t>
            </a:r>
            <a:endParaRPr lang="en-CN" sz="2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065D30-A5AE-394D-958D-436E64C9A7BE}"/>
              </a:ext>
            </a:extLst>
          </p:cNvPr>
          <p:cNvSpPr txBox="1"/>
          <p:nvPr/>
        </p:nvSpPr>
        <p:spPr>
          <a:xfrm>
            <a:off x="19513806" y="9307645"/>
            <a:ext cx="44426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借助</a:t>
            </a:r>
            <a:r>
              <a:rPr lang="zh-CN" altLang="en-US" sz="2100" dirty="0"/>
              <a:t> </a:t>
            </a:r>
            <a:r>
              <a:rPr lang="en-US" altLang="zh-CN" sz="2100" dirty="0"/>
              <a:t>agent</a:t>
            </a:r>
            <a:r>
              <a:rPr lang="zh-CN" altLang="en-US" sz="2100" dirty="0"/>
              <a:t> 的</a:t>
            </a:r>
            <a:r>
              <a:rPr lang="en-US" altLang="zh-CN" sz="2100" dirty="0"/>
              <a:t>Tunnel</a:t>
            </a:r>
            <a:r>
              <a:rPr lang="zh-CN" altLang="en-US" sz="2100" dirty="0"/>
              <a:t> 反向获取资源</a:t>
            </a:r>
            <a:endParaRPr lang="en-CN" sz="2100" dirty="0"/>
          </a:p>
        </p:txBody>
      </p:sp>
      <p:sp>
        <p:nvSpPr>
          <p:cNvPr id="40" name="Google Shape;281;p25">
            <a:extLst>
              <a:ext uri="{FF2B5EF4-FFF2-40B4-BE49-F238E27FC236}">
                <a16:creationId xmlns:a16="http://schemas.microsoft.com/office/drawing/2014/main" id="{33BD5D50-55D8-1649-8221-D9C7C6549A21}"/>
              </a:ext>
            </a:extLst>
          </p:cNvPr>
          <p:cNvSpPr/>
          <p:nvPr/>
        </p:nvSpPr>
        <p:spPr>
          <a:xfrm>
            <a:off x="709241" y="6743665"/>
            <a:ext cx="9348224" cy="2925272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r"/>
            <a:r>
              <a:rPr lang="en-US" altLang="zh-C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r>
              <a:rPr lang="zh-CN" alt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84;p25">
            <a:extLst>
              <a:ext uri="{FF2B5EF4-FFF2-40B4-BE49-F238E27FC236}">
                <a16:creationId xmlns:a16="http://schemas.microsoft.com/office/drawing/2014/main" id="{63CF6EEB-BCAA-4B41-AEE7-E8F7D7AE7430}"/>
              </a:ext>
            </a:extLst>
          </p:cNvPr>
          <p:cNvSpPr/>
          <p:nvPr/>
        </p:nvSpPr>
        <p:spPr>
          <a:xfrm>
            <a:off x="4631322" y="5712274"/>
            <a:ext cx="784982" cy="490266"/>
          </a:xfrm>
          <a:prstGeom prst="smileyFace">
            <a:avLst>
              <a:gd name="adj" fmla="val 4653"/>
            </a:avLst>
          </a:prstGeom>
          <a:solidFill>
            <a:srgbClr val="E7E6E6"/>
          </a:solidFill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93;p25">
            <a:extLst>
              <a:ext uri="{FF2B5EF4-FFF2-40B4-BE49-F238E27FC236}">
                <a16:creationId xmlns:a16="http://schemas.microsoft.com/office/drawing/2014/main" id="{C89244AF-E6DC-3647-A32A-134B402B3DAD}"/>
              </a:ext>
            </a:extLst>
          </p:cNvPr>
          <p:cNvSpPr txBox="1"/>
          <p:nvPr/>
        </p:nvSpPr>
        <p:spPr>
          <a:xfrm>
            <a:off x="5272273" y="5615899"/>
            <a:ext cx="2412000" cy="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6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2666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81;p25">
            <a:extLst>
              <a:ext uri="{FF2B5EF4-FFF2-40B4-BE49-F238E27FC236}">
                <a16:creationId xmlns:a16="http://schemas.microsoft.com/office/drawing/2014/main" id="{E2C19361-DBC9-5749-93D3-8AFBA1CD5716}"/>
              </a:ext>
            </a:extLst>
          </p:cNvPr>
          <p:cNvSpPr/>
          <p:nvPr/>
        </p:nvSpPr>
        <p:spPr>
          <a:xfrm>
            <a:off x="279115" y="10605324"/>
            <a:ext cx="5977632" cy="6360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2400" dirty="0">
                <a:latin typeface="Calibri"/>
                <a:ea typeface="Calibri"/>
                <a:cs typeface="Calibri"/>
                <a:sym typeface="Calibri"/>
              </a:rPr>
              <a:t>Runtime</a:t>
            </a:r>
            <a:r>
              <a:rPr lang="zh-CN" alt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400" dirty="0"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283;p25">
            <a:extLst>
              <a:ext uri="{FF2B5EF4-FFF2-40B4-BE49-F238E27FC236}">
                <a16:creationId xmlns:a16="http://schemas.microsoft.com/office/drawing/2014/main" id="{381A616C-F15E-CD4B-813A-B5A53FADC7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35689"/>
            <a:ext cx="1002546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302;p25">
            <a:extLst>
              <a:ext uri="{FF2B5EF4-FFF2-40B4-BE49-F238E27FC236}">
                <a16:creationId xmlns:a16="http://schemas.microsoft.com/office/drawing/2014/main" id="{62E5C4E0-1614-2541-A51E-98A5266B1F96}"/>
              </a:ext>
            </a:extLst>
          </p:cNvPr>
          <p:cNvSpPr txBox="1"/>
          <p:nvPr/>
        </p:nvSpPr>
        <p:spPr>
          <a:xfrm>
            <a:off x="3403076" y="7334760"/>
            <a:ext cx="3263438" cy="7378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zh-CN" altLang="en-US" sz="2200" b="1" dirty="0">
                <a:solidFill>
                  <a:srgbClr val="F76902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altLang="zh-CN" sz="2200" b="1" dirty="0">
                <a:solidFill>
                  <a:srgbClr val="F76902"/>
                </a:solidFill>
                <a:ea typeface="Calibri"/>
                <a:cs typeface="Calibri"/>
                <a:sym typeface="Calibri"/>
              </a:rPr>
              <a:t>Workflow</a:t>
            </a:r>
            <a:endParaRPr lang="en-US" sz="2200" b="1" dirty="0">
              <a:solidFill>
                <a:srgbClr val="F76902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304;p25">
            <a:extLst>
              <a:ext uri="{FF2B5EF4-FFF2-40B4-BE49-F238E27FC236}">
                <a16:creationId xmlns:a16="http://schemas.microsoft.com/office/drawing/2014/main" id="{A587A477-DC74-9342-A0A6-BA911E639C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820" y="7297629"/>
            <a:ext cx="1113918" cy="91840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71CD4AF-5D15-FD4C-AD76-8AFA05247CD7}"/>
              </a:ext>
            </a:extLst>
          </p:cNvPr>
          <p:cNvSpPr txBox="1"/>
          <p:nvPr/>
        </p:nvSpPr>
        <p:spPr>
          <a:xfrm>
            <a:off x="3403076" y="9898005"/>
            <a:ext cx="18133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CR</a:t>
            </a:r>
            <a:r>
              <a:rPr lang="zh-CN" altLang="en-US" sz="2100" dirty="0"/>
              <a:t> 创建</a:t>
            </a:r>
            <a:r>
              <a:rPr lang="en-US" altLang="zh-CN" sz="2100" dirty="0"/>
              <a:t>/</a:t>
            </a:r>
            <a:r>
              <a:rPr lang="zh-CN" altLang="en-US" sz="2100" dirty="0"/>
              <a:t>获取</a:t>
            </a:r>
            <a:endParaRPr lang="en-CN" sz="2100" dirty="0"/>
          </a:p>
        </p:txBody>
      </p:sp>
      <p:sp>
        <p:nvSpPr>
          <p:cNvPr id="58" name="Google Shape;307;p25">
            <a:extLst>
              <a:ext uri="{FF2B5EF4-FFF2-40B4-BE49-F238E27FC236}">
                <a16:creationId xmlns:a16="http://schemas.microsoft.com/office/drawing/2014/main" id="{3344F7FB-CC32-DF40-9622-4940B85502A4}"/>
              </a:ext>
            </a:extLst>
          </p:cNvPr>
          <p:cNvSpPr txBox="1"/>
          <p:nvPr/>
        </p:nvSpPr>
        <p:spPr>
          <a:xfrm>
            <a:off x="7484044" y="7001484"/>
            <a:ext cx="1892494" cy="781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zh-CN" altLang="en-US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外部系统管理 </a:t>
            </a:r>
            <a:r>
              <a:rPr lang="en-US" altLang="zh-CN" sz="1600" dirty="0" err="1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Kubeconfig</a:t>
            </a:r>
            <a:r>
              <a:rPr lang="zh-CN" altLang="en-US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Secret</a:t>
            </a:r>
            <a:endParaRPr sz="16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101C8803-B12D-9349-93B9-6A0AE4231007}"/>
              </a:ext>
            </a:extLst>
          </p:cNvPr>
          <p:cNvCxnSpPr>
            <a:cxnSpLocks/>
            <a:stCxn id="52" idx="2"/>
            <a:endCxn id="68" idx="0"/>
          </p:cNvCxnSpPr>
          <p:nvPr/>
        </p:nvCxnSpPr>
        <p:spPr>
          <a:xfrm rot="16200000" flipH="1">
            <a:off x="4856061" y="8251302"/>
            <a:ext cx="436804" cy="793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3CF99D22-7AB0-5040-ABC4-4346BC359DFA}"/>
              </a:ext>
            </a:extLst>
          </p:cNvPr>
          <p:cNvCxnSpPr>
            <a:cxnSpLocks/>
            <a:stCxn id="58" idx="2"/>
            <a:endCxn id="68" idx="3"/>
          </p:cNvCxnSpPr>
          <p:nvPr/>
        </p:nvCxnSpPr>
        <p:spPr>
          <a:xfrm rot="5400000">
            <a:off x="7075820" y="7508510"/>
            <a:ext cx="1079982" cy="16289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291;p25">
            <a:extLst>
              <a:ext uri="{FF2B5EF4-FFF2-40B4-BE49-F238E27FC236}">
                <a16:creationId xmlns:a16="http://schemas.microsoft.com/office/drawing/2014/main" id="{08159CB9-5A1F-C14A-B55A-1978F3F17194}"/>
              </a:ext>
            </a:extLst>
          </p:cNvPr>
          <p:cNvSpPr/>
          <p:nvPr/>
        </p:nvSpPr>
        <p:spPr>
          <a:xfrm>
            <a:off x="4720571" y="6306861"/>
            <a:ext cx="575812" cy="35529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>
              <a:alpha val="427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2F81038B-B67B-7449-ADA0-B7713A3DBC4E}"/>
              </a:ext>
            </a:extLst>
          </p:cNvPr>
          <p:cNvCxnSpPr>
            <a:cxnSpLocks/>
            <a:stCxn id="68" idx="2"/>
            <a:endCxn id="45" idx="0"/>
          </p:cNvCxnSpPr>
          <p:nvPr/>
        </p:nvCxnSpPr>
        <p:spPr>
          <a:xfrm rot="5400000">
            <a:off x="3496670" y="8987858"/>
            <a:ext cx="1388730" cy="18462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33C129EF-70DE-CB49-8D63-2F3A99515932}"/>
              </a:ext>
            </a:extLst>
          </p:cNvPr>
          <p:cNvCxnSpPr>
            <a:cxnSpLocks/>
            <a:stCxn id="41" idx="5"/>
            <a:endCxn id="58" idx="0"/>
          </p:cNvCxnSpPr>
          <p:nvPr/>
        </p:nvCxnSpPr>
        <p:spPr>
          <a:xfrm rot="16200000" flipH="1">
            <a:off x="6430448" y="5001638"/>
            <a:ext cx="870742" cy="31289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303;p25">
            <a:extLst>
              <a:ext uri="{FF2B5EF4-FFF2-40B4-BE49-F238E27FC236}">
                <a16:creationId xmlns:a16="http://schemas.microsoft.com/office/drawing/2014/main" id="{515AECB2-B301-DA4F-A975-99CCFBE8D7AE}"/>
              </a:ext>
            </a:extLst>
          </p:cNvPr>
          <p:cNvSpPr/>
          <p:nvPr/>
        </p:nvSpPr>
        <p:spPr>
          <a:xfrm>
            <a:off x="3426941" y="8509373"/>
            <a:ext cx="3374384" cy="707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ED7D31"/>
            </a:solidFill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r>
              <a:rPr lang="zh-CN" altLang="en-US" sz="28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gateway</a:t>
            </a:r>
            <a:endParaRPr sz="2800" b="1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EAA39B-51D0-FD40-8E54-2FD5C1646E42}"/>
              </a:ext>
            </a:extLst>
          </p:cNvPr>
          <p:cNvSpPr txBox="1"/>
          <p:nvPr/>
        </p:nvSpPr>
        <p:spPr>
          <a:xfrm>
            <a:off x="1973307" y="8477926"/>
            <a:ext cx="141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proxy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5D3E88-9950-DE42-9D52-8B41FA4FB736}"/>
              </a:ext>
            </a:extLst>
          </p:cNvPr>
          <p:cNvSpPr/>
          <p:nvPr/>
        </p:nvSpPr>
        <p:spPr>
          <a:xfrm>
            <a:off x="568481" y="4315263"/>
            <a:ext cx="11103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模式一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sz="3600" dirty="0"/>
              <a:t>Push </a:t>
            </a:r>
            <a:r>
              <a:rPr lang="zh-CN" altLang="en-US" sz="3600" dirty="0"/>
              <a:t>模式 </a:t>
            </a:r>
            <a:r>
              <a:rPr lang="en-US" altLang="zh-CN" sz="3600" dirty="0"/>
              <a:t>/ </a:t>
            </a:r>
            <a:r>
              <a:rPr lang="zh-CN" altLang="en-US" sz="3600" dirty="0"/>
              <a:t>子集群 </a:t>
            </a:r>
            <a:r>
              <a:rPr lang="en-US" sz="3600" dirty="0"/>
              <a:t>Cluster IP</a:t>
            </a:r>
            <a:r>
              <a:rPr lang="zh-CN" altLang="en-US" sz="3600" dirty="0"/>
              <a:t>需要可被主集群访问 </a:t>
            </a:r>
            <a:r>
              <a:rPr lang="en-US" altLang="zh-CN" sz="3600" dirty="0"/>
              <a:t>/ </a:t>
            </a:r>
            <a:r>
              <a:rPr lang="zh-CN" altLang="en-US" sz="3600" dirty="0"/>
              <a:t>秘钥存主集群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D6295C-8D9C-A74E-9849-01FDA6C92CE7}"/>
              </a:ext>
            </a:extLst>
          </p:cNvPr>
          <p:cNvSpPr txBox="1"/>
          <p:nvPr/>
        </p:nvSpPr>
        <p:spPr>
          <a:xfrm>
            <a:off x="563994" y="322379"/>
            <a:ext cx="12211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5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集成多种模式的多集群功能</a:t>
            </a:r>
            <a:endParaRPr lang="en-CN" sz="5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8AB651-BD24-244C-A584-6BE67F61725D}"/>
              </a:ext>
            </a:extLst>
          </p:cNvPr>
          <p:cNvSpPr/>
          <p:nvPr/>
        </p:nvSpPr>
        <p:spPr>
          <a:xfrm>
            <a:off x="13616936" y="4340309"/>
            <a:ext cx="105465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模式二：下发是</a:t>
            </a:r>
            <a:r>
              <a:rPr lang="en-US" altLang="zh-CN" sz="3600" dirty="0"/>
              <a:t>Pull</a:t>
            </a:r>
            <a:r>
              <a:rPr lang="zh-CN" altLang="en-US" sz="3600" dirty="0"/>
              <a:t> 模式，使用 </a:t>
            </a:r>
            <a:r>
              <a:rPr lang="en-US" altLang="zh-CN" sz="3600" dirty="0"/>
              <a:t>Cluster</a:t>
            </a:r>
            <a:r>
              <a:rPr lang="zh-CN" altLang="en-US" sz="3600" dirty="0"/>
              <a:t> </a:t>
            </a:r>
            <a:r>
              <a:rPr lang="en-US" altLang="zh-CN" sz="3600" dirty="0"/>
              <a:t>gateway</a:t>
            </a:r>
            <a:r>
              <a:rPr lang="zh-CN" altLang="en-US" sz="3600" dirty="0"/>
              <a:t> 对接 </a:t>
            </a:r>
            <a:r>
              <a:rPr lang="en-US" altLang="zh-CN" sz="3600" dirty="0"/>
              <a:t>OCM</a:t>
            </a:r>
            <a:r>
              <a:rPr lang="zh-CN" altLang="en-US" sz="3600" dirty="0"/>
              <a:t> 获取状态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4AE9FF-5B64-8141-9A1A-78FBE37B6346}"/>
              </a:ext>
            </a:extLst>
          </p:cNvPr>
          <p:cNvSpPr txBox="1"/>
          <p:nvPr/>
        </p:nvSpPr>
        <p:spPr>
          <a:xfrm>
            <a:off x="786372" y="2382074"/>
            <a:ext cx="2018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3600" dirty="0">
                <a:solidFill>
                  <a:srgbClr val="FF0000"/>
                </a:solidFill>
              </a:rPr>
              <a:t>通过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Cluster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gateway</a:t>
            </a:r>
            <a:r>
              <a:rPr lang="zh-CN" altLang="en-US" sz="3600" dirty="0">
                <a:solidFill>
                  <a:srgbClr val="FF0000"/>
                </a:solidFill>
              </a:rPr>
              <a:t> 组件解决多集群状态回流问题，同时也作为统一多集群技术的</a:t>
            </a:r>
            <a:r>
              <a:rPr lang="en-US" altLang="zh-CN" sz="3600" dirty="0">
                <a:solidFill>
                  <a:srgbClr val="FF0000"/>
                </a:solidFill>
              </a:rPr>
              <a:t>proxy</a:t>
            </a:r>
            <a:endParaRPr lang="en-CN" sz="3600" dirty="0">
              <a:solidFill>
                <a:srgbClr val="FF0000"/>
              </a:solidFill>
            </a:endParaRP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81E26BAD-5395-E34E-9B40-7E2657343867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>
            <a:off x="18647430" y="7661495"/>
            <a:ext cx="516512" cy="3443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FABBC38-9154-9644-B9E5-04FA16B03FD1}"/>
              </a:ext>
            </a:extLst>
          </p:cNvPr>
          <p:cNvSpPr txBox="1"/>
          <p:nvPr/>
        </p:nvSpPr>
        <p:spPr>
          <a:xfrm>
            <a:off x="17082688" y="7757119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资源创建</a:t>
            </a:r>
            <a:endParaRPr lang="en-CN" sz="2100" dirty="0"/>
          </a:p>
        </p:txBody>
      </p:sp>
      <p:sp>
        <p:nvSpPr>
          <p:cNvPr id="76" name="Google Shape;307;p25">
            <a:extLst>
              <a:ext uri="{FF2B5EF4-FFF2-40B4-BE49-F238E27FC236}">
                <a16:creationId xmlns:a16="http://schemas.microsoft.com/office/drawing/2014/main" id="{34F1A67D-210E-504B-BA59-4523F5092745}"/>
              </a:ext>
            </a:extLst>
          </p:cNvPr>
          <p:cNvSpPr txBox="1"/>
          <p:nvPr/>
        </p:nvSpPr>
        <p:spPr>
          <a:xfrm>
            <a:off x="14835184" y="8264950"/>
            <a:ext cx="1735228" cy="4776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OCM</a:t>
            </a:r>
            <a:r>
              <a:rPr lang="zh-CN" altLang="en-US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 管理证书</a:t>
            </a:r>
            <a:endParaRPr sz="16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851A20D-DF4A-7042-AC9B-FBB56FCAD48A}"/>
              </a:ext>
            </a:extLst>
          </p:cNvPr>
          <p:cNvCxnSpPr>
            <a:cxnSpLocks/>
            <a:stCxn id="39" idx="0"/>
            <a:endCxn id="76" idx="2"/>
          </p:cNvCxnSpPr>
          <p:nvPr/>
        </p:nvCxnSpPr>
        <p:spPr>
          <a:xfrm rot="16200000" flipV="1">
            <a:off x="15019181" y="9426255"/>
            <a:ext cx="1798570" cy="4313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Google Shape;307;p25">
            <a:extLst>
              <a:ext uri="{FF2B5EF4-FFF2-40B4-BE49-F238E27FC236}">
                <a16:creationId xmlns:a16="http://schemas.microsoft.com/office/drawing/2014/main" id="{7CCF3B69-144C-CE4F-AD3F-56E0230B264C}"/>
              </a:ext>
            </a:extLst>
          </p:cNvPr>
          <p:cNvSpPr txBox="1"/>
          <p:nvPr/>
        </p:nvSpPr>
        <p:spPr>
          <a:xfrm>
            <a:off x="17135652" y="10541205"/>
            <a:ext cx="1642832" cy="5715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ANP</a:t>
            </a:r>
            <a:r>
              <a:rPr lang="zh-CN" altLang="en-US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altLang="zh-CN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6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307;p25">
            <a:extLst>
              <a:ext uri="{FF2B5EF4-FFF2-40B4-BE49-F238E27FC236}">
                <a16:creationId xmlns:a16="http://schemas.microsoft.com/office/drawing/2014/main" id="{510AA915-A1A8-C84C-8B54-18027D072463}"/>
              </a:ext>
            </a:extLst>
          </p:cNvPr>
          <p:cNvSpPr txBox="1"/>
          <p:nvPr/>
        </p:nvSpPr>
        <p:spPr>
          <a:xfrm>
            <a:off x="17533014" y="9318990"/>
            <a:ext cx="2004784" cy="4098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ANP</a:t>
            </a:r>
            <a:r>
              <a:rPr lang="zh-CN" altLang="en-US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altLang="zh-CN" sz="16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sz="1600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F386F568-F6D4-C140-BA13-E06F356E27F1}"/>
              </a:ext>
            </a:extLst>
          </p:cNvPr>
          <p:cNvCxnSpPr>
            <a:stCxn id="77" idx="0"/>
            <a:endCxn id="78" idx="2"/>
          </p:cNvCxnSpPr>
          <p:nvPr/>
        </p:nvCxnSpPr>
        <p:spPr>
          <a:xfrm rot="5400000" flipH="1" flipV="1">
            <a:off x="17840055" y="9845856"/>
            <a:ext cx="812366" cy="5783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3C9277AD-AB92-E848-9303-215C147108C7}"/>
              </a:ext>
            </a:extLst>
          </p:cNvPr>
          <p:cNvCxnSpPr>
            <a:cxnSpLocks/>
            <a:stCxn id="76" idx="3"/>
            <a:endCxn id="44" idx="1"/>
          </p:cNvCxnSpPr>
          <p:nvPr/>
        </p:nvCxnSpPr>
        <p:spPr>
          <a:xfrm>
            <a:off x="16570412" y="8503793"/>
            <a:ext cx="1265440" cy="1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CD9DF91-C00D-F147-9CD0-15732DBBBAEA}"/>
              </a:ext>
            </a:extLst>
          </p:cNvPr>
          <p:cNvSpPr txBox="1"/>
          <p:nvPr/>
        </p:nvSpPr>
        <p:spPr>
          <a:xfrm>
            <a:off x="14120366" y="11885438"/>
            <a:ext cx="10834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ANP(</a:t>
            </a:r>
            <a:r>
              <a:rPr lang="en-US" altLang="zh-CN" sz="3600" dirty="0" err="1">
                <a:solidFill>
                  <a:srgbClr val="FF0000"/>
                </a:solidFill>
              </a:rPr>
              <a:t>apiserver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network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proxy)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server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zh-CN" altLang="en-CN" sz="3600" dirty="0">
                <a:solidFill>
                  <a:srgbClr val="FF0000"/>
                </a:solidFill>
              </a:rPr>
              <a:t>为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Kubernetes</a:t>
            </a:r>
            <a:r>
              <a:rPr lang="zh-CN" altLang="en-US" sz="3600" dirty="0">
                <a:solidFill>
                  <a:srgbClr val="FF0000"/>
                </a:solidFill>
              </a:rPr>
              <a:t> 标准化代理</a:t>
            </a:r>
            <a:endParaRPr lang="en-C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2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702825-2E11-D84E-AFC8-7CC74927245E}"/>
              </a:ext>
            </a:extLst>
          </p:cNvPr>
          <p:cNvSpPr/>
          <p:nvPr/>
        </p:nvSpPr>
        <p:spPr>
          <a:xfrm>
            <a:off x="920257" y="2566699"/>
            <a:ext cx="2570922" cy="138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comp1</a:t>
            </a:r>
            <a:endParaRPr lang="en-CN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AF8D8D-0EDA-E24F-AD82-6A73E30A1706}"/>
              </a:ext>
            </a:extLst>
          </p:cNvPr>
          <p:cNvSpPr/>
          <p:nvPr/>
        </p:nvSpPr>
        <p:spPr>
          <a:xfrm>
            <a:off x="3234765" y="2672715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6510E-1371-E947-A44A-C828EF6AE79C}"/>
              </a:ext>
            </a:extLst>
          </p:cNvPr>
          <p:cNvSpPr/>
          <p:nvPr/>
        </p:nvSpPr>
        <p:spPr>
          <a:xfrm>
            <a:off x="3243705" y="3270603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5B2FC-D7B9-134E-85CE-8DBE6630012D}"/>
              </a:ext>
            </a:extLst>
          </p:cNvPr>
          <p:cNvSpPr/>
          <p:nvPr/>
        </p:nvSpPr>
        <p:spPr>
          <a:xfrm>
            <a:off x="903209" y="5277715"/>
            <a:ext cx="2570922" cy="138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comp2</a:t>
            </a:r>
            <a:endParaRPr lang="en-CN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D8ECB2-0F75-D543-8DA7-2E3BCBFA9C71}"/>
              </a:ext>
            </a:extLst>
          </p:cNvPr>
          <p:cNvSpPr/>
          <p:nvPr/>
        </p:nvSpPr>
        <p:spPr>
          <a:xfrm>
            <a:off x="3217717" y="5383731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A3448D-1478-C547-8460-0AEEB09B3237}"/>
              </a:ext>
            </a:extLst>
          </p:cNvPr>
          <p:cNvSpPr/>
          <p:nvPr/>
        </p:nvSpPr>
        <p:spPr>
          <a:xfrm>
            <a:off x="3226657" y="5981619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EFB23-7308-B149-86D0-19E621B8FE51}"/>
              </a:ext>
            </a:extLst>
          </p:cNvPr>
          <p:cNvSpPr/>
          <p:nvPr/>
        </p:nvSpPr>
        <p:spPr>
          <a:xfrm>
            <a:off x="949085" y="7343735"/>
            <a:ext cx="2570922" cy="138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comp3</a:t>
            </a:r>
            <a:endParaRPr lang="en-C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5A5C5-6733-B34C-9801-E240367C2C3F}"/>
              </a:ext>
            </a:extLst>
          </p:cNvPr>
          <p:cNvSpPr/>
          <p:nvPr/>
        </p:nvSpPr>
        <p:spPr>
          <a:xfrm>
            <a:off x="3263593" y="7449751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60DEFD-F003-2848-8B11-019E680F9AEA}"/>
              </a:ext>
            </a:extLst>
          </p:cNvPr>
          <p:cNvSpPr/>
          <p:nvPr/>
        </p:nvSpPr>
        <p:spPr>
          <a:xfrm>
            <a:off x="3272533" y="8047639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311DD-DAAA-9B47-B4A8-631BF38AD867}"/>
              </a:ext>
            </a:extLst>
          </p:cNvPr>
          <p:cNvSpPr/>
          <p:nvPr/>
        </p:nvSpPr>
        <p:spPr>
          <a:xfrm>
            <a:off x="522689" y="1736972"/>
            <a:ext cx="4285175" cy="745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0EB9E-C5C6-CC4C-B01C-91EFC4F0AFF9}"/>
              </a:ext>
            </a:extLst>
          </p:cNvPr>
          <p:cNvSpPr txBox="1"/>
          <p:nvPr/>
        </p:nvSpPr>
        <p:spPr>
          <a:xfrm>
            <a:off x="673307" y="1758296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Application</a:t>
            </a:r>
            <a:endParaRPr lang="en-CN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9E6F9-EE29-DC45-BD59-961AFEC72F81}"/>
              </a:ext>
            </a:extLst>
          </p:cNvPr>
          <p:cNvSpPr/>
          <p:nvPr/>
        </p:nvSpPr>
        <p:spPr>
          <a:xfrm>
            <a:off x="5395270" y="1736972"/>
            <a:ext cx="2627545" cy="75581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8A8ED-495E-574C-9AF0-1051A7379B3D}"/>
              </a:ext>
            </a:extLst>
          </p:cNvPr>
          <p:cNvSpPr txBox="1"/>
          <p:nvPr/>
        </p:nvSpPr>
        <p:spPr>
          <a:xfrm>
            <a:off x="5420917" y="2066698"/>
            <a:ext cx="265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/>
              <a:t>EnvBinding</a:t>
            </a:r>
            <a:endParaRPr lang="en-CN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4C6DA4-B920-384C-BE93-72A742CF755C}"/>
              </a:ext>
            </a:extLst>
          </p:cNvPr>
          <p:cNvSpPr/>
          <p:nvPr/>
        </p:nvSpPr>
        <p:spPr>
          <a:xfrm>
            <a:off x="5722312" y="3367114"/>
            <a:ext cx="1890752" cy="13236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ENV-A</a:t>
            </a:r>
            <a:endParaRPr lang="en-CN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55A8C-D4FA-8043-B6EB-A6CB62D57ECF}"/>
              </a:ext>
            </a:extLst>
          </p:cNvPr>
          <p:cNvSpPr/>
          <p:nvPr/>
        </p:nvSpPr>
        <p:spPr>
          <a:xfrm>
            <a:off x="5749125" y="6480496"/>
            <a:ext cx="1892766" cy="13236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ENV-B</a:t>
            </a:r>
            <a:endParaRPr lang="en-CN" sz="3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1CA142-FD26-7343-9D01-9E5929B0415A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4365823" y="2941920"/>
            <a:ext cx="1356490" cy="1087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6E1D2E-A08D-EE43-95A6-B611C12C132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519183" y="4028953"/>
            <a:ext cx="1203130" cy="129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1251E2-A91C-6849-8266-D40AE8C1D4D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507296" y="7142335"/>
            <a:ext cx="1241828" cy="84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3DE81E7C-8C8A-7B4E-870D-D80EC1DFD31E}"/>
              </a:ext>
            </a:extLst>
          </p:cNvPr>
          <p:cNvSpPr/>
          <p:nvPr/>
        </p:nvSpPr>
        <p:spPr>
          <a:xfrm>
            <a:off x="8082554" y="5050676"/>
            <a:ext cx="1072100" cy="103341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7C481-3590-0448-8285-0616DEEC30DC}"/>
              </a:ext>
            </a:extLst>
          </p:cNvPr>
          <p:cNvSpPr/>
          <p:nvPr/>
        </p:nvSpPr>
        <p:spPr>
          <a:xfrm>
            <a:off x="10696367" y="2941795"/>
            <a:ext cx="2570922" cy="138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comp1</a:t>
            </a:r>
            <a:endParaRPr lang="en-CN" sz="3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7F1DF9-6BC7-7842-93BF-AF0FB0DD77B7}"/>
              </a:ext>
            </a:extLst>
          </p:cNvPr>
          <p:cNvSpPr/>
          <p:nvPr/>
        </p:nvSpPr>
        <p:spPr>
          <a:xfrm>
            <a:off x="13010875" y="3047811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BCB938-5E49-7442-AF3B-D2B5357EC7C4}"/>
              </a:ext>
            </a:extLst>
          </p:cNvPr>
          <p:cNvSpPr/>
          <p:nvPr/>
        </p:nvSpPr>
        <p:spPr>
          <a:xfrm>
            <a:off x="13019815" y="3645699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199320-742B-0C43-8308-407E63FE2BA3}"/>
              </a:ext>
            </a:extLst>
          </p:cNvPr>
          <p:cNvSpPr/>
          <p:nvPr/>
        </p:nvSpPr>
        <p:spPr>
          <a:xfrm>
            <a:off x="10731499" y="5411193"/>
            <a:ext cx="2570922" cy="138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comp2</a:t>
            </a:r>
            <a:endParaRPr lang="en-CN" sz="3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A318F-F1F4-2343-A296-6127A88B32E4}"/>
              </a:ext>
            </a:extLst>
          </p:cNvPr>
          <p:cNvSpPr/>
          <p:nvPr/>
        </p:nvSpPr>
        <p:spPr>
          <a:xfrm>
            <a:off x="13046007" y="5517209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425D19-3335-184A-9A89-DA9EF0B7952B}"/>
              </a:ext>
            </a:extLst>
          </p:cNvPr>
          <p:cNvSpPr/>
          <p:nvPr/>
        </p:nvSpPr>
        <p:spPr>
          <a:xfrm>
            <a:off x="13054947" y="6115097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F9EE9-12F5-F949-874F-6A6C2698EC5C}"/>
              </a:ext>
            </a:extLst>
          </p:cNvPr>
          <p:cNvSpPr/>
          <p:nvPr/>
        </p:nvSpPr>
        <p:spPr>
          <a:xfrm>
            <a:off x="10731501" y="7763389"/>
            <a:ext cx="2570922" cy="138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comp3</a:t>
            </a:r>
            <a:endParaRPr lang="en-CN" sz="3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6795E7-CFFA-9045-ADF6-59D27C7FF620}"/>
              </a:ext>
            </a:extLst>
          </p:cNvPr>
          <p:cNvSpPr/>
          <p:nvPr/>
        </p:nvSpPr>
        <p:spPr>
          <a:xfrm>
            <a:off x="13046009" y="7869405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333A8F-0C98-944B-A527-44DBC15F1A93}"/>
              </a:ext>
            </a:extLst>
          </p:cNvPr>
          <p:cNvSpPr/>
          <p:nvPr/>
        </p:nvSpPr>
        <p:spPr>
          <a:xfrm>
            <a:off x="13054949" y="8467293"/>
            <a:ext cx="1131058" cy="5384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trait</a:t>
            </a:r>
            <a:endParaRPr lang="en-CN" sz="3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640A1B-845E-8A47-8545-E1123B5B5CF1}"/>
              </a:ext>
            </a:extLst>
          </p:cNvPr>
          <p:cNvSpPr/>
          <p:nvPr/>
        </p:nvSpPr>
        <p:spPr>
          <a:xfrm>
            <a:off x="9812781" y="2941796"/>
            <a:ext cx="835902" cy="13504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ENV-A</a:t>
            </a:r>
            <a:endParaRPr lang="en-CN" sz="21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233273-5D17-C54C-9A78-4927BAD6697E}"/>
              </a:ext>
            </a:extLst>
          </p:cNvPr>
          <p:cNvSpPr/>
          <p:nvPr/>
        </p:nvSpPr>
        <p:spPr>
          <a:xfrm>
            <a:off x="9847915" y="5437698"/>
            <a:ext cx="835902" cy="13504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ENV-A</a:t>
            </a:r>
            <a:endParaRPr lang="en-CN" sz="21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98E61F-C456-A947-8740-D07CA19ED3EF}"/>
              </a:ext>
            </a:extLst>
          </p:cNvPr>
          <p:cNvSpPr/>
          <p:nvPr/>
        </p:nvSpPr>
        <p:spPr>
          <a:xfrm>
            <a:off x="9839287" y="7763390"/>
            <a:ext cx="835902" cy="13504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ENV-B</a:t>
            </a:r>
            <a:endParaRPr lang="en-CN" sz="21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C2498C-54E3-744C-A0FC-79C504384118}"/>
              </a:ext>
            </a:extLst>
          </p:cNvPr>
          <p:cNvSpPr/>
          <p:nvPr/>
        </p:nvSpPr>
        <p:spPr>
          <a:xfrm>
            <a:off x="9180997" y="1758295"/>
            <a:ext cx="5658966" cy="7561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693EDF-5D00-B84D-82DB-ABCA3B3078C6}"/>
              </a:ext>
            </a:extLst>
          </p:cNvPr>
          <p:cNvSpPr txBox="1"/>
          <p:nvPr/>
        </p:nvSpPr>
        <p:spPr>
          <a:xfrm>
            <a:off x="9372748" y="1880357"/>
            <a:ext cx="52181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Env</a:t>
            </a:r>
            <a:r>
              <a:rPr lang="zh-CN" altLang="en-US" sz="2800" dirty="0"/>
              <a:t> </a:t>
            </a:r>
            <a:r>
              <a:rPr lang="en-US" altLang="zh-CN" sz="2800" dirty="0" err="1"/>
              <a:t>Binded</a:t>
            </a:r>
            <a:r>
              <a:rPr lang="zh-CN" altLang="en-US" sz="2800" dirty="0"/>
              <a:t> </a:t>
            </a:r>
            <a:r>
              <a:rPr lang="en-US" altLang="zh-CN" sz="2800" dirty="0"/>
              <a:t>Component</a:t>
            </a:r>
            <a:r>
              <a:rPr lang="zh-CN" altLang="en-US" sz="2800" dirty="0"/>
              <a:t> </a:t>
            </a:r>
            <a:r>
              <a:rPr lang="en-US" altLang="zh-CN" sz="2800" dirty="0"/>
              <a:t>Pool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algn="ctr"/>
            <a:r>
              <a:rPr lang="zh-CN" altLang="en-US" sz="2800" dirty="0"/>
              <a:t>可以作为 </a:t>
            </a:r>
            <a:r>
              <a:rPr lang="en-US" altLang="zh-CN" sz="2800" dirty="0"/>
              <a:t>step</a:t>
            </a:r>
            <a:r>
              <a:rPr lang="zh-CN" altLang="en-US" sz="2800" dirty="0"/>
              <a:t> 运行</a:t>
            </a:r>
            <a:endParaRPr lang="en-CN" sz="2800" dirty="0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06CE22B1-8DD3-ED4C-B0FA-D00E19B13140}"/>
              </a:ext>
            </a:extLst>
          </p:cNvPr>
          <p:cNvSpPr/>
          <p:nvPr/>
        </p:nvSpPr>
        <p:spPr>
          <a:xfrm>
            <a:off x="1874412" y="3874115"/>
            <a:ext cx="530760" cy="34309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E9163459-E29C-E446-8CFA-1EA1D21FBEA1}"/>
              </a:ext>
            </a:extLst>
          </p:cNvPr>
          <p:cNvSpPr/>
          <p:nvPr/>
        </p:nvSpPr>
        <p:spPr>
          <a:xfrm>
            <a:off x="1874412" y="5031545"/>
            <a:ext cx="530760" cy="34309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AA5616-8A52-B64C-BA55-E5687BC370B1}"/>
              </a:ext>
            </a:extLst>
          </p:cNvPr>
          <p:cNvSpPr txBox="1"/>
          <p:nvPr/>
        </p:nvSpPr>
        <p:spPr>
          <a:xfrm>
            <a:off x="2312821" y="3867726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output</a:t>
            </a:r>
            <a:endParaRPr lang="en-CN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E99F9-9613-7C44-94F3-08CA8F691069}"/>
              </a:ext>
            </a:extLst>
          </p:cNvPr>
          <p:cNvSpPr txBox="1"/>
          <p:nvPr/>
        </p:nvSpPr>
        <p:spPr>
          <a:xfrm>
            <a:off x="2325419" y="473151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input</a:t>
            </a:r>
            <a:endParaRPr lang="en-CN" sz="2400" dirty="0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7195FBA2-0604-0749-BEA8-937290F20BC6}"/>
              </a:ext>
            </a:extLst>
          </p:cNvPr>
          <p:cNvSpPr/>
          <p:nvPr/>
        </p:nvSpPr>
        <p:spPr>
          <a:xfrm>
            <a:off x="11385936" y="4339221"/>
            <a:ext cx="530760" cy="34309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9AE80EA7-BC00-574E-896F-72A6F8DE9FAF}"/>
              </a:ext>
            </a:extLst>
          </p:cNvPr>
          <p:cNvSpPr/>
          <p:nvPr/>
        </p:nvSpPr>
        <p:spPr>
          <a:xfrm>
            <a:off x="11468752" y="5046413"/>
            <a:ext cx="530760" cy="34309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25BE79-A484-5640-BE3C-B57892016CB5}"/>
              </a:ext>
            </a:extLst>
          </p:cNvPr>
          <p:cNvSpPr txBox="1"/>
          <p:nvPr/>
        </p:nvSpPr>
        <p:spPr>
          <a:xfrm>
            <a:off x="11824345" y="4332832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output</a:t>
            </a:r>
            <a:endParaRPr lang="en-CN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B7766E-090A-6E49-A98A-3C0B0486E2D0}"/>
              </a:ext>
            </a:extLst>
          </p:cNvPr>
          <p:cNvSpPr txBox="1"/>
          <p:nvPr/>
        </p:nvSpPr>
        <p:spPr>
          <a:xfrm>
            <a:off x="12109312" y="4910204"/>
            <a:ext cx="112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input</a:t>
            </a:r>
            <a:endParaRPr lang="en-CN" sz="24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603257-DAB0-2247-AE2D-CAC8B657C59F}"/>
              </a:ext>
            </a:extLst>
          </p:cNvPr>
          <p:cNvCxnSpPr/>
          <p:nvPr/>
        </p:nvCxnSpPr>
        <p:spPr>
          <a:xfrm>
            <a:off x="9564435" y="7204151"/>
            <a:ext cx="470452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triped Right Arrow 52">
            <a:extLst>
              <a:ext uri="{FF2B5EF4-FFF2-40B4-BE49-F238E27FC236}">
                <a16:creationId xmlns:a16="http://schemas.microsoft.com/office/drawing/2014/main" id="{8411CB38-EBD1-FF4D-AF99-DFEBB3912B67}"/>
              </a:ext>
            </a:extLst>
          </p:cNvPr>
          <p:cNvSpPr/>
          <p:nvPr/>
        </p:nvSpPr>
        <p:spPr>
          <a:xfrm>
            <a:off x="14879507" y="5130857"/>
            <a:ext cx="1443158" cy="109830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5105BF-6127-1948-BCF5-2A2C40DD15AC}"/>
              </a:ext>
            </a:extLst>
          </p:cNvPr>
          <p:cNvSpPr txBox="1"/>
          <p:nvPr/>
        </p:nvSpPr>
        <p:spPr>
          <a:xfrm>
            <a:off x="14796404" y="3809011"/>
            <a:ext cx="1548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不指定</a:t>
            </a:r>
            <a:r>
              <a:rPr lang="zh-CN" altLang="en-US" sz="2200" dirty="0"/>
              <a:t> </a:t>
            </a:r>
            <a:r>
              <a:rPr lang="en-US" altLang="zh-CN" sz="2200" dirty="0"/>
              <a:t>workflow</a:t>
            </a:r>
            <a:endParaRPr lang="en-CN" sz="2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EFC95F-236B-BB48-A61C-A328843F9748}"/>
              </a:ext>
            </a:extLst>
          </p:cNvPr>
          <p:cNvSpPr/>
          <p:nvPr/>
        </p:nvSpPr>
        <p:spPr>
          <a:xfrm>
            <a:off x="17603413" y="3565000"/>
            <a:ext cx="1599050" cy="126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comp1</a:t>
            </a:r>
            <a:endParaRPr lang="en-CN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D0EE69-E8A1-0F4A-A5CA-6F248939DD10}"/>
              </a:ext>
            </a:extLst>
          </p:cNvPr>
          <p:cNvSpPr/>
          <p:nvPr/>
        </p:nvSpPr>
        <p:spPr>
          <a:xfrm>
            <a:off x="19202463" y="3640529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7481E0-4756-5748-9518-27D5F01C00B1}"/>
              </a:ext>
            </a:extLst>
          </p:cNvPr>
          <p:cNvSpPr/>
          <p:nvPr/>
        </p:nvSpPr>
        <p:spPr>
          <a:xfrm>
            <a:off x="19211403" y="4238417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0E2DD7-B511-7842-9C41-F7F9ABC55C9A}"/>
              </a:ext>
            </a:extLst>
          </p:cNvPr>
          <p:cNvSpPr/>
          <p:nvPr/>
        </p:nvSpPr>
        <p:spPr>
          <a:xfrm>
            <a:off x="16910139" y="3565003"/>
            <a:ext cx="705162" cy="12692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ENV-A</a:t>
            </a:r>
            <a:endParaRPr lang="en-CN" sz="1600" dirty="0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11133430-8A65-EE4F-83EB-AE8B04CCFD19}"/>
              </a:ext>
            </a:extLst>
          </p:cNvPr>
          <p:cNvSpPr/>
          <p:nvPr/>
        </p:nvSpPr>
        <p:spPr>
          <a:xfrm>
            <a:off x="18292981" y="4870977"/>
            <a:ext cx="447746" cy="32246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431ED7-7BE9-3944-AD86-9314B33C9236}"/>
              </a:ext>
            </a:extLst>
          </p:cNvPr>
          <p:cNvSpPr/>
          <p:nvPr/>
        </p:nvSpPr>
        <p:spPr>
          <a:xfrm>
            <a:off x="16654090" y="2689196"/>
            <a:ext cx="3628256" cy="2761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91954E-E50E-9B47-B79F-0BB9C2A8AD5B}"/>
              </a:ext>
            </a:extLst>
          </p:cNvPr>
          <p:cNvSpPr txBox="1"/>
          <p:nvPr/>
        </p:nvSpPr>
        <p:spPr>
          <a:xfrm>
            <a:off x="16787371" y="2796156"/>
            <a:ext cx="156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</a:t>
            </a:r>
            <a:r>
              <a:rPr lang="en-CN" sz="3600" dirty="0"/>
              <a:t>tep</a:t>
            </a:r>
            <a:r>
              <a:rPr lang="zh-CN" altLang="en-US" sz="3600" dirty="0"/>
              <a:t> </a:t>
            </a:r>
            <a:r>
              <a:rPr lang="en-US" altLang="zh-CN" sz="3600" dirty="0"/>
              <a:t>1</a:t>
            </a:r>
            <a:endParaRPr lang="en-CN" sz="3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847268-4AF1-B849-B315-FE6D4DD90854}"/>
              </a:ext>
            </a:extLst>
          </p:cNvPr>
          <p:cNvSpPr/>
          <p:nvPr/>
        </p:nvSpPr>
        <p:spPr>
          <a:xfrm>
            <a:off x="21469631" y="3578532"/>
            <a:ext cx="1599050" cy="126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comp3</a:t>
            </a:r>
            <a:endParaRPr lang="en-CN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B7E8A74-C325-6E47-8B51-1A4F6BFDF906}"/>
              </a:ext>
            </a:extLst>
          </p:cNvPr>
          <p:cNvSpPr/>
          <p:nvPr/>
        </p:nvSpPr>
        <p:spPr>
          <a:xfrm>
            <a:off x="23068681" y="3654061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224915-7871-2444-B2BE-87A6AB3EB794}"/>
              </a:ext>
            </a:extLst>
          </p:cNvPr>
          <p:cNvSpPr/>
          <p:nvPr/>
        </p:nvSpPr>
        <p:spPr>
          <a:xfrm>
            <a:off x="23077621" y="4251949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2DF55B-4D87-6C4D-A687-33BACE49E6E7}"/>
              </a:ext>
            </a:extLst>
          </p:cNvPr>
          <p:cNvSpPr/>
          <p:nvPr/>
        </p:nvSpPr>
        <p:spPr>
          <a:xfrm>
            <a:off x="20776357" y="3578535"/>
            <a:ext cx="705162" cy="12692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ENV-B</a:t>
            </a:r>
            <a:endParaRPr lang="en-CN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2BCA8A-212D-2248-9F90-31216F401730}"/>
              </a:ext>
            </a:extLst>
          </p:cNvPr>
          <p:cNvSpPr/>
          <p:nvPr/>
        </p:nvSpPr>
        <p:spPr>
          <a:xfrm>
            <a:off x="20520308" y="2702728"/>
            <a:ext cx="3628256" cy="2761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61258D-BDE0-9A41-9C8C-04F0C583F645}"/>
              </a:ext>
            </a:extLst>
          </p:cNvPr>
          <p:cNvSpPr txBox="1"/>
          <p:nvPr/>
        </p:nvSpPr>
        <p:spPr>
          <a:xfrm>
            <a:off x="20653589" y="2809688"/>
            <a:ext cx="156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</a:t>
            </a:r>
            <a:r>
              <a:rPr lang="en-CN" sz="3600" dirty="0"/>
              <a:t>tep</a:t>
            </a:r>
            <a:r>
              <a:rPr lang="zh-CN" altLang="en-US" sz="3600" dirty="0"/>
              <a:t> </a:t>
            </a:r>
            <a:r>
              <a:rPr lang="en-US" altLang="zh-CN" sz="3600" dirty="0"/>
              <a:t>1</a:t>
            </a:r>
            <a:endParaRPr lang="en-CN" sz="36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11417EE-1F2B-034E-BC36-5E1BCF21C393}"/>
              </a:ext>
            </a:extLst>
          </p:cNvPr>
          <p:cNvSpPr/>
          <p:nvPr/>
        </p:nvSpPr>
        <p:spPr>
          <a:xfrm>
            <a:off x="17611259" y="7234790"/>
            <a:ext cx="1599050" cy="126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comp2</a:t>
            </a:r>
            <a:endParaRPr lang="en-CN" sz="2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867E578-6CCC-5F46-9172-243E085F863F}"/>
              </a:ext>
            </a:extLst>
          </p:cNvPr>
          <p:cNvSpPr/>
          <p:nvPr/>
        </p:nvSpPr>
        <p:spPr>
          <a:xfrm>
            <a:off x="19210309" y="7310319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DE62E8-8C8A-BA40-9E11-FD1EABBA3540}"/>
              </a:ext>
            </a:extLst>
          </p:cNvPr>
          <p:cNvSpPr/>
          <p:nvPr/>
        </p:nvSpPr>
        <p:spPr>
          <a:xfrm>
            <a:off x="19219249" y="7908207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304AAB-E1AC-2F4A-85E7-4EF1B5019ADE}"/>
              </a:ext>
            </a:extLst>
          </p:cNvPr>
          <p:cNvSpPr/>
          <p:nvPr/>
        </p:nvSpPr>
        <p:spPr>
          <a:xfrm>
            <a:off x="16917985" y="7234793"/>
            <a:ext cx="705162" cy="12692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ENV-A</a:t>
            </a:r>
            <a:endParaRPr lang="en-CN" sz="16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8BE2F9-9BE6-A94E-85CD-9EE5F9E8ECD6}"/>
              </a:ext>
            </a:extLst>
          </p:cNvPr>
          <p:cNvSpPr/>
          <p:nvPr/>
        </p:nvSpPr>
        <p:spPr>
          <a:xfrm>
            <a:off x="16661936" y="6358986"/>
            <a:ext cx="3628256" cy="2761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CA3304-FB4C-9648-A55A-848C9AB0EA91}"/>
              </a:ext>
            </a:extLst>
          </p:cNvPr>
          <p:cNvSpPr txBox="1"/>
          <p:nvPr/>
        </p:nvSpPr>
        <p:spPr>
          <a:xfrm>
            <a:off x="16795217" y="6465946"/>
            <a:ext cx="156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</a:t>
            </a:r>
            <a:r>
              <a:rPr lang="en-CN" sz="3600" dirty="0"/>
              <a:t>tep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endParaRPr lang="en-CN" sz="36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254D7A-067B-8442-95BE-56147EC02F7F}"/>
              </a:ext>
            </a:extLst>
          </p:cNvPr>
          <p:cNvCxnSpPr>
            <a:stCxn id="60" idx="2"/>
            <a:endCxn id="79" idx="0"/>
          </p:cNvCxnSpPr>
          <p:nvPr/>
        </p:nvCxnSpPr>
        <p:spPr>
          <a:xfrm>
            <a:off x="18468219" y="5450669"/>
            <a:ext cx="7846" cy="90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triped Right Arrow 82">
            <a:extLst>
              <a:ext uri="{FF2B5EF4-FFF2-40B4-BE49-F238E27FC236}">
                <a16:creationId xmlns:a16="http://schemas.microsoft.com/office/drawing/2014/main" id="{AB325C25-4205-DC4E-B4BD-3094BECF0044}"/>
              </a:ext>
            </a:extLst>
          </p:cNvPr>
          <p:cNvSpPr/>
          <p:nvPr/>
        </p:nvSpPr>
        <p:spPr>
          <a:xfrm rot="5400000">
            <a:off x="11829791" y="9332872"/>
            <a:ext cx="559042" cy="74212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EAD270-7753-D446-8B75-9604A45E6D49}"/>
              </a:ext>
            </a:extLst>
          </p:cNvPr>
          <p:cNvSpPr txBox="1"/>
          <p:nvPr/>
        </p:nvSpPr>
        <p:spPr>
          <a:xfrm>
            <a:off x="12528092" y="9414980"/>
            <a:ext cx="33008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指定</a:t>
            </a:r>
            <a:r>
              <a:rPr lang="zh-CN" altLang="en-US" sz="2200" dirty="0"/>
              <a:t> </a:t>
            </a:r>
            <a:r>
              <a:rPr lang="en-US" altLang="zh-CN" sz="2200" dirty="0"/>
              <a:t>workflow</a:t>
            </a:r>
            <a:endParaRPr lang="en-CN" sz="22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E3C64B-BE63-1342-B71A-89CA2935EC8B}"/>
              </a:ext>
            </a:extLst>
          </p:cNvPr>
          <p:cNvSpPr/>
          <p:nvPr/>
        </p:nvSpPr>
        <p:spPr>
          <a:xfrm>
            <a:off x="6941703" y="10973202"/>
            <a:ext cx="1599050" cy="126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comp1</a:t>
            </a:r>
            <a:endParaRPr lang="en-CN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EC97A76-5910-B34D-9A7D-C3DA80749F30}"/>
              </a:ext>
            </a:extLst>
          </p:cNvPr>
          <p:cNvSpPr/>
          <p:nvPr/>
        </p:nvSpPr>
        <p:spPr>
          <a:xfrm>
            <a:off x="8540753" y="11048731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8514D18-CFC8-C641-A13C-916BDFCFE108}"/>
              </a:ext>
            </a:extLst>
          </p:cNvPr>
          <p:cNvSpPr/>
          <p:nvPr/>
        </p:nvSpPr>
        <p:spPr>
          <a:xfrm>
            <a:off x="8549693" y="11646619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74FA4B-6E62-B64A-A761-D60383011167}"/>
              </a:ext>
            </a:extLst>
          </p:cNvPr>
          <p:cNvSpPr/>
          <p:nvPr/>
        </p:nvSpPr>
        <p:spPr>
          <a:xfrm>
            <a:off x="6248429" y="10973205"/>
            <a:ext cx="705162" cy="12692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ENV-A</a:t>
            </a:r>
            <a:endParaRPr lang="en-CN" sz="1600" dirty="0"/>
          </a:p>
        </p:txBody>
      </p:sp>
      <p:sp>
        <p:nvSpPr>
          <p:cNvPr id="89" name="Down Arrow 88">
            <a:extLst>
              <a:ext uri="{FF2B5EF4-FFF2-40B4-BE49-F238E27FC236}">
                <a16:creationId xmlns:a16="http://schemas.microsoft.com/office/drawing/2014/main" id="{90383D5F-2400-A544-B2D6-C91EB2533DED}"/>
              </a:ext>
            </a:extLst>
          </p:cNvPr>
          <p:cNvSpPr/>
          <p:nvPr/>
        </p:nvSpPr>
        <p:spPr>
          <a:xfrm>
            <a:off x="7631271" y="12252675"/>
            <a:ext cx="447746" cy="32246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1BADA19-583D-9842-A544-5044ED78E326}"/>
              </a:ext>
            </a:extLst>
          </p:cNvPr>
          <p:cNvSpPr/>
          <p:nvPr/>
        </p:nvSpPr>
        <p:spPr>
          <a:xfrm>
            <a:off x="5992380" y="10097398"/>
            <a:ext cx="3628256" cy="2761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99433B-E290-EA43-A99A-B683760401A5}"/>
              </a:ext>
            </a:extLst>
          </p:cNvPr>
          <p:cNvSpPr txBox="1"/>
          <p:nvPr/>
        </p:nvSpPr>
        <p:spPr>
          <a:xfrm>
            <a:off x="6125661" y="10204358"/>
            <a:ext cx="156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</a:t>
            </a:r>
            <a:r>
              <a:rPr lang="en-CN" sz="3600" dirty="0"/>
              <a:t>tep</a:t>
            </a:r>
            <a:r>
              <a:rPr lang="zh-CN" altLang="en-US" sz="3600" dirty="0"/>
              <a:t> </a:t>
            </a:r>
            <a:r>
              <a:rPr lang="en-US" altLang="zh-CN" sz="3600" dirty="0"/>
              <a:t>1</a:t>
            </a:r>
            <a:endParaRPr lang="en-CN" sz="36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E00AC2F-5F85-B041-868A-7A600F69756B}"/>
              </a:ext>
            </a:extLst>
          </p:cNvPr>
          <p:cNvSpPr/>
          <p:nvPr/>
        </p:nvSpPr>
        <p:spPr>
          <a:xfrm>
            <a:off x="11462999" y="10951802"/>
            <a:ext cx="1599050" cy="126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comp3</a:t>
            </a:r>
            <a:endParaRPr lang="en-CN" sz="24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68B04B6-F5D8-A940-89C9-FD2A0FE1654A}"/>
              </a:ext>
            </a:extLst>
          </p:cNvPr>
          <p:cNvSpPr/>
          <p:nvPr/>
        </p:nvSpPr>
        <p:spPr>
          <a:xfrm>
            <a:off x="13062049" y="11027331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F5D27DD-1B0E-7449-9C67-293F0476B476}"/>
              </a:ext>
            </a:extLst>
          </p:cNvPr>
          <p:cNvSpPr/>
          <p:nvPr/>
        </p:nvSpPr>
        <p:spPr>
          <a:xfrm>
            <a:off x="13070989" y="11625219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7D7F51-E8D2-E546-9273-625275505ADE}"/>
              </a:ext>
            </a:extLst>
          </p:cNvPr>
          <p:cNvSpPr/>
          <p:nvPr/>
        </p:nvSpPr>
        <p:spPr>
          <a:xfrm>
            <a:off x="10769725" y="10951805"/>
            <a:ext cx="705162" cy="12692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ENV-B</a:t>
            </a:r>
            <a:endParaRPr lang="en-CN" sz="16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BF0AC71-C6CD-9B42-8BD8-A1CB7F50929B}"/>
              </a:ext>
            </a:extLst>
          </p:cNvPr>
          <p:cNvSpPr/>
          <p:nvPr/>
        </p:nvSpPr>
        <p:spPr>
          <a:xfrm>
            <a:off x="10513676" y="10075998"/>
            <a:ext cx="3628256" cy="2761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478C1C4-F606-E740-AA54-6A5194DF91BC}"/>
              </a:ext>
            </a:extLst>
          </p:cNvPr>
          <p:cNvSpPr txBox="1"/>
          <p:nvPr/>
        </p:nvSpPr>
        <p:spPr>
          <a:xfrm>
            <a:off x="10646957" y="10182958"/>
            <a:ext cx="156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</a:t>
            </a:r>
            <a:r>
              <a:rPr lang="en-CN" sz="3600" dirty="0"/>
              <a:t>tep</a:t>
            </a:r>
            <a:r>
              <a:rPr lang="zh-CN" altLang="en-US" sz="3600" dirty="0"/>
              <a:t> </a:t>
            </a:r>
            <a:r>
              <a:rPr lang="en-US" altLang="zh-CN" sz="3600" dirty="0"/>
              <a:t>2</a:t>
            </a:r>
            <a:endParaRPr lang="en-CN" sz="36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4A51797-17A3-5146-AAC0-0B6AD4588D36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9620636" y="11478135"/>
            <a:ext cx="636992" cy="1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2120831-BB13-BA45-8662-902050FB46E9}"/>
              </a:ext>
            </a:extLst>
          </p:cNvPr>
          <p:cNvCxnSpPr>
            <a:cxnSpLocks/>
          </p:cNvCxnSpPr>
          <p:nvPr/>
        </p:nvCxnSpPr>
        <p:spPr>
          <a:xfrm flipV="1">
            <a:off x="14255685" y="11439634"/>
            <a:ext cx="758902" cy="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8117A28-D4D5-B34B-8D05-CB9F60A54B89}"/>
              </a:ext>
            </a:extLst>
          </p:cNvPr>
          <p:cNvSpPr txBox="1"/>
          <p:nvPr/>
        </p:nvSpPr>
        <p:spPr>
          <a:xfrm>
            <a:off x="2009426" y="13069669"/>
            <a:ext cx="19283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3600" dirty="0"/>
              <a:t>指定工作流可以在满足输入输出顺序的前提下</a:t>
            </a:r>
            <a:r>
              <a:rPr lang="zh-CN" altLang="en-US" sz="3600" dirty="0"/>
              <a:t>，</a:t>
            </a:r>
            <a:r>
              <a:rPr lang="en-CN" sz="3600" dirty="0"/>
              <a:t>任意安置</a:t>
            </a:r>
            <a:r>
              <a:rPr lang="zh-CN" altLang="en-US" sz="3600" dirty="0"/>
              <a:t> </a:t>
            </a:r>
            <a:r>
              <a:rPr lang="en-CN" sz="3600" dirty="0"/>
              <a:t>comp</a:t>
            </a:r>
            <a:r>
              <a:rPr lang="en-US" altLang="zh-CN" sz="3600" dirty="0"/>
              <a:t>+env</a:t>
            </a:r>
            <a:r>
              <a:rPr lang="zh-CN" altLang="en-US" sz="3600" dirty="0"/>
              <a:t> </a:t>
            </a:r>
            <a:r>
              <a:rPr lang="en-CN" sz="3600" dirty="0"/>
              <a:t>为维度的组件</a:t>
            </a:r>
            <a:r>
              <a:rPr lang="zh-CN" altLang="en-US" sz="3600" dirty="0"/>
              <a:t> </a:t>
            </a:r>
            <a:r>
              <a:rPr lang="en-US" altLang="zh-CN" sz="3600" dirty="0"/>
              <a:t>step</a:t>
            </a:r>
            <a:r>
              <a:rPr lang="zh-CN" altLang="en-US" sz="3600" dirty="0"/>
              <a:t> 顺序</a:t>
            </a:r>
            <a:endParaRPr lang="en-CN" sz="3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19269EA-C31E-AF49-AC75-286994ECB594}"/>
              </a:ext>
            </a:extLst>
          </p:cNvPr>
          <p:cNvSpPr/>
          <p:nvPr/>
        </p:nvSpPr>
        <p:spPr>
          <a:xfrm>
            <a:off x="16039717" y="11028434"/>
            <a:ext cx="1599050" cy="126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comp2</a:t>
            </a:r>
            <a:endParaRPr lang="en-CN" sz="24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C00202E-D96F-0748-A7CF-8E1FB05E48E2}"/>
              </a:ext>
            </a:extLst>
          </p:cNvPr>
          <p:cNvSpPr/>
          <p:nvPr/>
        </p:nvSpPr>
        <p:spPr>
          <a:xfrm>
            <a:off x="17638767" y="11103963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97941D-E26D-F045-B1EC-E183D58F5209}"/>
              </a:ext>
            </a:extLst>
          </p:cNvPr>
          <p:cNvSpPr/>
          <p:nvPr/>
        </p:nvSpPr>
        <p:spPr>
          <a:xfrm>
            <a:off x="17647707" y="11701851"/>
            <a:ext cx="954154" cy="5060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/>
              <a:t>trait</a:t>
            </a:r>
            <a:endParaRPr lang="en-CN" sz="220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D3DD50A-41C9-7147-BBC7-20BC5D2343BB}"/>
              </a:ext>
            </a:extLst>
          </p:cNvPr>
          <p:cNvSpPr/>
          <p:nvPr/>
        </p:nvSpPr>
        <p:spPr>
          <a:xfrm>
            <a:off x="15346443" y="11028437"/>
            <a:ext cx="705162" cy="12692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ENV-A</a:t>
            </a:r>
            <a:endParaRPr lang="en-CN" sz="16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0C4ACD3-4727-1D41-A8FD-B1CA9174F3CC}"/>
              </a:ext>
            </a:extLst>
          </p:cNvPr>
          <p:cNvSpPr/>
          <p:nvPr/>
        </p:nvSpPr>
        <p:spPr>
          <a:xfrm>
            <a:off x="15090394" y="10152630"/>
            <a:ext cx="3628256" cy="2761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6D35078-9387-9345-9E60-2A6D305E9DAA}"/>
              </a:ext>
            </a:extLst>
          </p:cNvPr>
          <p:cNvSpPr txBox="1"/>
          <p:nvPr/>
        </p:nvSpPr>
        <p:spPr>
          <a:xfrm>
            <a:off x="15223675" y="10259590"/>
            <a:ext cx="156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</a:t>
            </a:r>
            <a:r>
              <a:rPr lang="en-CN" sz="3600" dirty="0"/>
              <a:t>tep</a:t>
            </a:r>
            <a:r>
              <a:rPr lang="zh-CN" altLang="en-US" sz="3600" dirty="0"/>
              <a:t> </a:t>
            </a:r>
            <a:r>
              <a:rPr lang="en-US" altLang="zh-CN" sz="3600" dirty="0"/>
              <a:t>3</a:t>
            </a:r>
            <a:endParaRPr lang="en-CN" sz="3600" dirty="0"/>
          </a:p>
        </p:txBody>
      </p:sp>
      <p:sp>
        <p:nvSpPr>
          <p:cNvPr id="119" name="Down Arrow 118">
            <a:extLst>
              <a:ext uri="{FF2B5EF4-FFF2-40B4-BE49-F238E27FC236}">
                <a16:creationId xmlns:a16="http://schemas.microsoft.com/office/drawing/2014/main" id="{06B19578-D3B0-FA47-85E8-DC6F9BE72E35}"/>
              </a:ext>
            </a:extLst>
          </p:cNvPr>
          <p:cNvSpPr/>
          <p:nvPr/>
        </p:nvSpPr>
        <p:spPr>
          <a:xfrm>
            <a:off x="18331512" y="6861515"/>
            <a:ext cx="530760" cy="34309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E11DFB1B-EA54-9B45-B049-A85E0E2E4E17}"/>
              </a:ext>
            </a:extLst>
          </p:cNvPr>
          <p:cNvSpPr/>
          <p:nvPr/>
        </p:nvSpPr>
        <p:spPr>
          <a:xfrm>
            <a:off x="16679264" y="10667685"/>
            <a:ext cx="530760" cy="343096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36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897DDDA-42A1-274C-94A5-B19E5FC971E0}"/>
              </a:ext>
            </a:extLst>
          </p:cNvPr>
          <p:cNvSpPr txBox="1"/>
          <p:nvPr/>
        </p:nvSpPr>
        <p:spPr>
          <a:xfrm>
            <a:off x="19202463" y="1637692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b="1" dirty="0"/>
              <a:t>DAG</a:t>
            </a:r>
            <a:r>
              <a:rPr lang="zh-CN" altLang="en-US" sz="3600" b="1" dirty="0"/>
              <a:t> 模式</a:t>
            </a:r>
            <a:endParaRPr lang="en-CN" sz="36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DB3EF2-22C2-9A49-BF65-7279BAB1DEC9}"/>
              </a:ext>
            </a:extLst>
          </p:cNvPr>
          <p:cNvSpPr txBox="1"/>
          <p:nvPr/>
        </p:nvSpPr>
        <p:spPr>
          <a:xfrm>
            <a:off x="718545" y="10139813"/>
            <a:ext cx="4154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Step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by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Step</a:t>
            </a:r>
            <a:r>
              <a:rPr lang="zh-CN" altLang="en-US" sz="3600" b="1" dirty="0"/>
              <a:t> 模式</a:t>
            </a:r>
            <a:endParaRPr lang="en-CN" sz="3600" b="1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6430E30-19A3-054E-9CD9-12D6469817B5}"/>
              </a:ext>
            </a:extLst>
          </p:cNvPr>
          <p:cNvSpPr/>
          <p:nvPr/>
        </p:nvSpPr>
        <p:spPr>
          <a:xfrm>
            <a:off x="949084" y="11160130"/>
            <a:ext cx="3628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每一步前后均可添加自定义步骤</a:t>
            </a:r>
            <a:endParaRPr lang="en-CN" sz="3600" dirty="0"/>
          </a:p>
        </p:txBody>
      </p:sp>
      <p:sp>
        <p:nvSpPr>
          <p:cNvPr id="98" name="Google Shape;231;p23">
            <a:extLst>
              <a:ext uri="{FF2B5EF4-FFF2-40B4-BE49-F238E27FC236}">
                <a16:creationId xmlns:a16="http://schemas.microsoft.com/office/drawing/2014/main" id="{14323A7D-4B41-1E4F-939E-8758A897A975}"/>
              </a:ext>
            </a:extLst>
          </p:cNvPr>
          <p:cNvSpPr txBox="1">
            <a:spLocks/>
          </p:cNvSpPr>
          <p:nvPr/>
        </p:nvSpPr>
        <p:spPr>
          <a:xfrm>
            <a:off x="540000" y="432000"/>
            <a:ext cx="18720000" cy="72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 defTabSz="1828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核心功能二：</a:t>
            </a:r>
            <a:r>
              <a:rPr lang="en-US" altLang="zh-CN" sz="49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lang="zh-CN" altLang="en-US" sz="4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工作流</a:t>
            </a:r>
          </a:p>
        </p:txBody>
      </p:sp>
    </p:spTree>
    <p:extLst>
      <p:ext uri="{BB962C8B-B14F-4D97-AF65-F5344CB8AC3E}">
        <p14:creationId xmlns:p14="http://schemas.microsoft.com/office/powerpoint/2010/main" val="164568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6A00"/>
      </a:accent1>
      <a:accent2>
        <a:srgbClr val="FFB61A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B61A"/>
      </a:accent1>
      <a:accent2>
        <a:srgbClr val="F2F2F2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13104</TotalTime>
  <Words>1670</Words>
  <Application>Microsoft Macintosh PowerPoint</Application>
  <PresentationFormat>Custom</PresentationFormat>
  <Paragraphs>445</Paragraphs>
  <Slides>20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 Unicode MS</vt:lpstr>
      <vt:lpstr>微软雅黑</vt:lpstr>
      <vt:lpstr>微软雅黑</vt:lpstr>
      <vt:lpstr>Microsoft YaHei Light</vt:lpstr>
      <vt:lpstr>Arial</vt:lpstr>
      <vt:lpstr>Calibri</vt:lpstr>
      <vt:lpstr>Calibri Light</vt:lpstr>
      <vt:lpstr>Lato</vt:lpstr>
      <vt:lpstr>Metropolis</vt:lpstr>
      <vt:lpstr>Roboto</vt:lpstr>
      <vt:lpstr>Wingdings</vt:lpstr>
      <vt:lpstr>Office 主题​​</vt:lpstr>
      <vt:lpstr>Custom Design</vt:lpstr>
      <vt:lpstr>1_Office 主题​​</vt:lpstr>
      <vt:lpstr>PowerPoint Presentation</vt:lpstr>
      <vt:lpstr>KubeVela 是什么？</vt:lpstr>
      <vt:lpstr>KubeVela – 面向多云混合环境的易用可扩展的部署引擎</vt:lpstr>
      <vt:lpstr>KubeVela Application（应用部署计划）</vt:lpstr>
      <vt:lpstr>X-Definition（IaC 模块）</vt:lpstr>
      <vt:lpstr>为什么 KubeVela 不是一个纯 IaC 工具？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用户场景五：GitOps 多集群/多环境应用交付</vt:lpstr>
      <vt:lpstr>PowerPoint Presentation</vt:lpstr>
      <vt:lpstr>PowerPoint Presentation</vt:lpstr>
      <vt:lpstr>PowerPoint Presentation</vt:lpstr>
      <vt:lpstr>机器学习应用部署平台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宝明</dc:creator>
  <cp:lastModifiedBy>Microsoft Office User</cp:lastModifiedBy>
  <cp:revision>1257</cp:revision>
  <dcterms:created xsi:type="dcterms:W3CDTF">2019-10-01T12:03:42Z</dcterms:created>
  <dcterms:modified xsi:type="dcterms:W3CDTF">2021-10-13T12:40:24Z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E6636BC20180234D78A0072836F0BEB032B9B20D17555BB0ADD98B30B1332BD33B44B738C1667B0122692508384636EBBC1921DA41D07B811BBFC2E178BE14DC24FB39ADEF25845744D22EF763B243DEA84CE91C764D20D3689C419F05DE4CC8D8962D9F0E3</vt:lpwstr>
  </property>
  <property fmtid="{D5CDD505-2E9C-101B-9397-08002B2CF9AE}" pid="3" name="property2">
    <vt:lpwstr>E6636BC20180234D78A0072836F0B3B062B9B207100DDB20A0D98F39B16C2BA34B43BC38C168AB0122592F0838465CEB921921FAF1D0ABC11BBFC26B7F4E1ADA24FB2EADD526949754C728F767A2439F9FD0E9157C626057A81A5197EE01DCA8DD06229F4E3</vt:lpwstr>
  </property>
  <property fmtid="{D5CDD505-2E9C-101B-9397-08002B2CF9AE}" pid="4" name="property3">
    <vt:lpwstr>E6636BC20180234D78A0072836F0B99012B9B2041CBB0BD0AED9843CB1E92B759B4BB3387161DB0A22092008384687EBAD09218A11D00BB11BBFC253752E1BD324F50EAD8127E48704882AE76E224046D963E4B175990FA048DEA195FADFAC88D9862B9F9E3</vt:lpwstr>
  </property>
  <property fmtid="{D5CDD505-2E9C-101B-9397-08002B2CF9AE}" pid="5" name="property4">
    <vt:lpwstr>E6636BC20180234D78A0072836F0BE8092B9B20C1995FBB0AAD98B33B1032B25BB4EBB387163FB0F22C92E08384670EB2809215AC1D0FBA11BBFC2437A1E1FD724F5F8AD632564B7B4FF2ED7684240538A9CE0BE76481F81688BF19F28E95C98DFE620900E3</vt:lpwstr>
  </property>
  <property fmtid="{D5CDD505-2E9C-101B-9397-08002B2CF9AE}" pid="6" name="property5">
    <vt:lpwstr>E6636BC20180234D78A0072836F0BC5042B9B2071914ABA0AFD98A36B1312BA09B46B338D169DB042219260838466CEBCA09217A11D0EBD11BBFC21D70AE1BD124F79CADC02084A7F49B2BF76E924D54EB27EF457D2D6E7658AE919C47F25C58DA8624926E3</vt:lpwstr>
  </property>
  <property fmtid="{D5CDD505-2E9C-101B-9397-08002B2CF9AE}" pid="7" name="property6">
    <vt:lpwstr>E6636BC20180234D78A0072836F0B6B0C2B9B2071AC58B50A8D98639B1B62BF0CB46B338D166DB0122C92B08384635EB1709217AA1D04BE11BBFC2727FBE15D124F7DCADFF24F497A4EF29F76EB24DB25E24E34A70B67E56289EC19E21C60CB8DA162F9FBE3</vt:lpwstr>
  </property>
</Properties>
</file>